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38"/>
  </p:notesMasterIdLst>
  <p:handoutMasterIdLst>
    <p:handoutMasterId r:id="rId39"/>
  </p:handoutMasterIdLst>
  <p:sldIdLst>
    <p:sldId id="315" r:id="rId2"/>
    <p:sldId id="353" r:id="rId3"/>
    <p:sldId id="408" r:id="rId4"/>
    <p:sldId id="375" r:id="rId5"/>
    <p:sldId id="409" r:id="rId6"/>
    <p:sldId id="410" r:id="rId7"/>
    <p:sldId id="411" r:id="rId8"/>
    <p:sldId id="412" r:id="rId9"/>
    <p:sldId id="413" r:id="rId10"/>
    <p:sldId id="415" r:id="rId11"/>
    <p:sldId id="417" r:id="rId12"/>
    <p:sldId id="418" r:id="rId13"/>
    <p:sldId id="419" r:id="rId14"/>
    <p:sldId id="420" r:id="rId15"/>
    <p:sldId id="421" r:id="rId16"/>
    <p:sldId id="422" r:id="rId17"/>
    <p:sldId id="414" r:id="rId18"/>
    <p:sldId id="423" r:id="rId19"/>
    <p:sldId id="424" r:id="rId20"/>
    <p:sldId id="425" r:id="rId21"/>
    <p:sldId id="426" r:id="rId22"/>
    <p:sldId id="427" r:id="rId23"/>
    <p:sldId id="428" r:id="rId24"/>
    <p:sldId id="429" r:id="rId25"/>
    <p:sldId id="430" r:id="rId26"/>
    <p:sldId id="431" r:id="rId27"/>
    <p:sldId id="432" r:id="rId28"/>
    <p:sldId id="433" r:id="rId29"/>
    <p:sldId id="434" r:id="rId30"/>
    <p:sldId id="435" r:id="rId31"/>
    <p:sldId id="436" r:id="rId32"/>
    <p:sldId id="437" r:id="rId33"/>
    <p:sldId id="438" r:id="rId34"/>
    <p:sldId id="439" r:id="rId35"/>
    <p:sldId id="441" r:id="rId36"/>
    <p:sldId id="348" r:id="rId37"/>
  </p:sldIdLst>
  <p:sldSz cx="9906000" cy="6858000" type="A4"/>
  <p:notesSz cx="9874250" cy="67976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1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33"/>
    <a:srgbClr val="808000"/>
    <a:srgbClr val="006666"/>
    <a:srgbClr val="006600"/>
    <a:srgbClr val="FF9900"/>
    <a:srgbClr val="8C829E"/>
    <a:srgbClr val="7A1F5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15" autoAdjust="0"/>
    <p:restoredTop sz="94694" autoAdjust="0"/>
  </p:normalViewPr>
  <p:slideViewPr>
    <p:cSldViewPr>
      <p:cViewPr varScale="1">
        <p:scale>
          <a:sx n="86" d="100"/>
          <a:sy n="86" d="100"/>
        </p:scale>
        <p:origin x="1368" y="67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2" d="100"/>
          <a:sy n="102" d="100"/>
        </p:scale>
        <p:origin x="-558" y="-96"/>
      </p:cViewPr>
      <p:guideLst>
        <p:guide orient="horz" pos="2141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>
            <a:extLst>
              <a:ext uri="{FF2B5EF4-FFF2-40B4-BE49-F238E27FC236}">
                <a16:creationId xmlns:a16="http://schemas.microsoft.com/office/drawing/2014/main" id="{126F6717-3034-4E7C-806B-EFD8B5288B0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83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5587" name="Rectangle 3">
            <a:extLst>
              <a:ext uri="{FF2B5EF4-FFF2-40B4-BE49-F238E27FC236}">
                <a16:creationId xmlns:a16="http://schemas.microsoft.com/office/drawing/2014/main" id="{35AE356A-F4B8-4AAD-9CB4-7376C16110D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2763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03D65873-CFD7-45F7-A6D1-9608C199F8AC}" type="datetimeFigureOut">
              <a:rPr lang="ru-RU"/>
              <a:pPr>
                <a:defRPr/>
              </a:pPr>
              <a:t>14.10.2022</a:t>
            </a:fld>
            <a:endParaRPr lang="ru-RU"/>
          </a:p>
        </p:txBody>
      </p:sp>
      <p:sp>
        <p:nvSpPr>
          <p:cNvPr id="195588" name="Rectangle 4">
            <a:extLst>
              <a:ext uri="{FF2B5EF4-FFF2-40B4-BE49-F238E27FC236}">
                <a16:creationId xmlns:a16="http://schemas.microsoft.com/office/drawing/2014/main" id="{B81DB8B3-9D5C-4822-BC1D-BD08D113974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2783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5589" name="Rectangle 5">
            <a:extLst>
              <a:ext uri="{FF2B5EF4-FFF2-40B4-BE49-F238E27FC236}">
                <a16:creationId xmlns:a16="http://schemas.microsoft.com/office/drawing/2014/main" id="{ADC649ED-C107-4094-AEAE-1F9D1209CB4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2763" y="6456363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D7F2718F-DE92-4847-A7AD-7EFC621393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B6E12260-3B09-469D-BFD5-47D96748B60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434C33B1-F29D-4961-BC6A-571CF3A04AE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592763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30F217CF-7AAC-4EEF-B046-BB3A049E3FC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095625" y="509588"/>
            <a:ext cx="3683000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7" name="Rectangle 5">
            <a:extLst>
              <a:ext uri="{FF2B5EF4-FFF2-40B4-BE49-F238E27FC236}">
                <a16:creationId xmlns:a16="http://schemas.microsoft.com/office/drawing/2014/main" id="{A97F623D-119D-4C14-8F6C-A593613FF01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7425" y="3228975"/>
            <a:ext cx="7899400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46438" name="Rectangle 6">
            <a:extLst>
              <a:ext uri="{FF2B5EF4-FFF2-40B4-BE49-F238E27FC236}">
                <a16:creationId xmlns:a16="http://schemas.microsoft.com/office/drawing/2014/main" id="{B604B96A-6B61-4016-8CCD-5ED0061F0EA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6439" name="Rectangle 7">
            <a:extLst>
              <a:ext uri="{FF2B5EF4-FFF2-40B4-BE49-F238E27FC236}">
                <a16:creationId xmlns:a16="http://schemas.microsoft.com/office/drawing/2014/main" id="{90527885-E313-44E8-87C0-2D0E973759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2763" y="6456363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27A6617-80B7-403F-A39C-5E8BFF9148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59">
            <a:extLst>
              <a:ext uri="{FF2B5EF4-FFF2-40B4-BE49-F238E27FC236}">
                <a16:creationId xmlns:a16="http://schemas.microsoft.com/office/drawing/2014/main" id="{294D2EA6-9164-4FFD-809C-98032D840992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0" y="842963"/>
            <a:ext cx="7473950" cy="0"/>
          </a:xfrm>
          <a:prstGeom prst="line">
            <a:avLst/>
          </a:prstGeom>
          <a:noFill/>
          <a:ln w="28575">
            <a:solidFill>
              <a:schemeClr val="accent5">
                <a:lumMod val="2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ru-RU">
              <a:latin typeface="Arial" charset="0"/>
            </a:endParaRPr>
          </a:p>
        </p:txBody>
      </p:sp>
      <p:sp>
        <p:nvSpPr>
          <p:cNvPr id="3" name="Line 160">
            <a:extLst>
              <a:ext uri="{FF2B5EF4-FFF2-40B4-BE49-F238E27FC236}">
                <a16:creationId xmlns:a16="http://schemas.microsoft.com/office/drawing/2014/main" id="{FE03AA0C-30F6-4410-995F-4699C2751B0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167188" y="547688"/>
            <a:ext cx="0" cy="6310312"/>
          </a:xfrm>
          <a:prstGeom prst="line">
            <a:avLst/>
          </a:prstGeom>
          <a:noFill/>
          <a:ln w="19050">
            <a:solidFill>
              <a:schemeClr val="accent5">
                <a:lumMod val="2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ru-RU">
              <a:latin typeface="Arial" charset="0"/>
            </a:endParaRPr>
          </a:p>
        </p:txBody>
      </p:sp>
      <p:sp>
        <p:nvSpPr>
          <p:cNvPr id="4" name="Line 161">
            <a:extLst>
              <a:ext uri="{FF2B5EF4-FFF2-40B4-BE49-F238E27FC236}">
                <a16:creationId xmlns:a16="http://schemas.microsoft.com/office/drawing/2014/main" id="{2AF4BE09-1064-42BE-B964-1BBB0930A9AF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2447925" y="6021388"/>
            <a:ext cx="7473950" cy="0"/>
          </a:xfrm>
          <a:prstGeom prst="line">
            <a:avLst/>
          </a:prstGeom>
          <a:noFill/>
          <a:ln w="28575">
            <a:solidFill>
              <a:schemeClr val="accent5">
                <a:lumMod val="2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ru-RU">
              <a:latin typeface="Arial" charset="0"/>
            </a:endParaRPr>
          </a:p>
        </p:txBody>
      </p:sp>
      <p:sp>
        <p:nvSpPr>
          <p:cNvPr id="5" name="Line 162">
            <a:extLst>
              <a:ext uri="{FF2B5EF4-FFF2-40B4-BE49-F238E27FC236}">
                <a16:creationId xmlns:a16="http://schemas.microsoft.com/office/drawing/2014/main" id="{9EC63000-E0B9-4A4E-824F-42790C4667A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737100" y="44450"/>
            <a:ext cx="0" cy="6310313"/>
          </a:xfrm>
          <a:prstGeom prst="line">
            <a:avLst/>
          </a:prstGeom>
          <a:noFill/>
          <a:ln w="19050">
            <a:solidFill>
              <a:schemeClr val="accent5">
                <a:lumMod val="2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ru-RU">
              <a:latin typeface="Arial" charset="0"/>
            </a:endParaRPr>
          </a:p>
        </p:txBody>
      </p:sp>
      <p:sp>
        <p:nvSpPr>
          <p:cNvPr id="6" name="Line 163">
            <a:extLst>
              <a:ext uri="{FF2B5EF4-FFF2-40B4-BE49-F238E27FC236}">
                <a16:creationId xmlns:a16="http://schemas.microsoft.com/office/drawing/2014/main" id="{E3AA9726-A294-4260-A17A-2E2D8B2500E7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3440113" y="3071813"/>
            <a:ext cx="6049962" cy="0"/>
          </a:xfrm>
          <a:prstGeom prst="line">
            <a:avLst/>
          </a:prstGeom>
          <a:noFill/>
          <a:ln w="38100">
            <a:solidFill>
              <a:schemeClr val="accent5">
                <a:lumMod val="2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ru-RU">
              <a:latin typeface="Arial" charset="0"/>
            </a:endParaRPr>
          </a:p>
        </p:txBody>
      </p:sp>
      <p:sp>
        <p:nvSpPr>
          <p:cNvPr id="7" name="Line 164">
            <a:extLst>
              <a:ext uri="{FF2B5EF4-FFF2-40B4-BE49-F238E27FC236}">
                <a16:creationId xmlns:a16="http://schemas.microsoft.com/office/drawing/2014/main" id="{496D3606-9040-4065-B2E6-E698E7C8CB54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415925" y="3789363"/>
            <a:ext cx="9074150" cy="0"/>
          </a:xfrm>
          <a:prstGeom prst="line">
            <a:avLst/>
          </a:prstGeom>
          <a:noFill/>
          <a:ln w="38100">
            <a:solidFill>
              <a:schemeClr val="accent5">
                <a:lumMod val="2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ru-RU">
              <a:latin typeface="Arial" charset="0"/>
            </a:endParaRPr>
          </a:p>
        </p:txBody>
      </p:sp>
      <p:pic>
        <p:nvPicPr>
          <p:cNvPr id="8" name="Рисунок 4" descr="09.jpg">
            <a:extLst>
              <a:ext uri="{FF2B5EF4-FFF2-40B4-BE49-F238E27FC236}">
                <a16:creationId xmlns:a16="http://schemas.microsoft.com/office/drawing/2014/main" id="{A32892B7-9E3A-47A7-B9AE-8B6E170E2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325" y="5049838"/>
            <a:ext cx="4987925" cy="952500"/>
          </a:xfrm>
          <a:prstGeom prst="rect">
            <a:avLst/>
          </a:prstGeom>
          <a:noFill/>
          <a:ln w="19050">
            <a:solidFill>
              <a:srgbClr val="66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23">
            <a:extLst>
              <a:ext uri="{FF2B5EF4-FFF2-40B4-BE49-F238E27FC236}">
                <a16:creationId xmlns:a16="http://schemas.microsoft.com/office/drawing/2014/main" id="{3A3F9EDE-DD38-452E-94FA-55D27BA7F6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6149975"/>
            <a:ext cx="2282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4">
            <a:extLst>
              <a:ext uri="{FF2B5EF4-FFF2-40B4-BE49-F238E27FC236}">
                <a16:creationId xmlns:a16="http://schemas.microsoft.com/office/drawing/2014/main" id="{44B0848E-9DB0-4D94-AA9C-D0BCD58FC7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45038" y="6092825"/>
            <a:ext cx="3400425" cy="6461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ru-RU" altLang="ru-RU"/>
              <a:t>Официальный представитель</a:t>
            </a:r>
          </a:p>
          <a:p>
            <a:pPr algn="l" eaLnBrk="1" hangingPunct="1">
              <a:defRPr/>
            </a:pPr>
            <a:r>
              <a:rPr lang="ru-RU" altLang="ru-RU"/>
              <a:t> компании </a:t>
            </a:r>
            <a:r>
              <a:rPr lang="en-US" altLang="ru-RU"/>
              <a:t>Mikronika </a:t>
            </a:r>
            <a:r>
              <a:rPr lang="ru-RU" altLang="ru-RU"/>
              <a:t>в России</a:t>
            </a:r>
          </a:p>
        </p:txBody>
      </p:sp>
      <p:pic>
        <p:nvPicPr>
          <p:cNvPr id="11" name="Рисунок 17">
            <a:extLst>
              <a:ext uri="{FF2B5EF4-FFF2-40B4-BE49-F238E27FC236}">
                <a16:creationId xmlns:a16="http://schemas.microsoft.com/office/drawing/2014/main" id="{08DBFDFC-2DCF-45CE-84C7-A86CA13182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3789363"/>
            <a:ext cx="3744912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8">
            <a:extLst>
              <a:ext uri="{FF2B5EF4-FFF2-40B4-BE49-F238E27FC236}">
                <a16:creationId xmlns:a16="http://schemas.microsoft.com/office/drawing/2014/main" id="{BC166023-D618-42C5-8010-F65A8B76FD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38" y="842963"/>
            <a:ext cx="3987800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90876"/>
      </p:ext>
    </p:extLst>
  </p:cSld>
  <p:clrMapOvr>
    <a:masterClrMapping/>
  </p:clrMapOvr>
  <p:transition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1">
            <a:extLst>
              <a:ext uri="{FF2B5EF4-FFF2-40B4-BE49-F238E27FC236}">
                <a16:creationId xmlns:a16="http://schemas.microsoft.com/office/drawing/2014/main" id="{B153A7E6-18D3-44F8-B26D-EDE5D9700A9B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0" y="765175"/>
            <a:ext cx="9906000" cy="0"/>
          </a:xfrm>
          <a:prstGeom prst="line">
            <a:avLst/>
          </a:prstGeom>
          <a:noFill/>
          <a:ln w="28575">
            <a:solidFill>
              <a:schemeClr val="accent5">
                <a:lumMod val="2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ru-RU">
              <a:latin typeface="Arial" charset="0"/>
            </a:endParaRPr>
          </a:p>
        </p:txBody>
      </p:sp>
      <p:sp>
        <p:nvSpPr>
          <p:cNvPr id="5" name="Line 52">
            <a:extLst>
              <a:ext uri="{FF2B5EF4-FFF2-40B4-BE49-F238E27FC236}">
                <a16:creationId xmlns:a16="http://schemas.microsoft.com/office/drawing/2014/main" id="{55BB92E4-69BC-4E46-8880-CDEA4490A206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15875" y="6237288"/>
            <a:ext cx="9921875" cy="0"/>
          </a:xfrm>
          <a:prstGeom prst="line">
            <a:avLst/>
          </a:prstGeom>
          <a:noFill/>
          <a:ln w="28575">
            <a:solidFill>
              <a:schemeClr val="accent5">
                <a:lumMod val="2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ru-RU">
              <a:latin typeface="Arial" charset="0"/>
            </a:endParaRPr>
          </a:p>
        </p:txBody>
      </p:sp>
      <p:pic>
        <p:nvPicPr>
          <p:cNvPr id="6" name="Рисунок 7">
            <a:extLst>
              <a:ext uri="{FF2B5EF4-FFF2-40B4-BE49-F238E27FC236}">
                <a16:creationId xmlns:a16="http://schemas.microsoft.com/office/drawing/2014/main" id="{06A30BC0-DCC7-4681-BF87-26D636FFD0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6335713"/>
            <a:ext cx="3302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9B213DD5-5E22-498B-998F-812D983849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85750"/>
            <a:ext cx="3138488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2500" y="260350"/>
            <a:ext cx="7410450" cy="503238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666633"/>
                </a:solidFill>
                <a:latin typeface="Calibri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Номер слайда 12">
            <a:extLst>
              <a:ext uri="{FF2B5EF4-FFF2-40B4-BE49-F238E27FC236}">
                <a16:creationId xmlns:a16="http://schemas.microsoft.com/office/drawing/2014/main" id="{50CDC6E3-051A-4B83-9985-429F07D951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CCFD7-9747-46D0-AB2F-18E7F4611C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1960395"/>
      </p:ext>
    </p:extLst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1">
            <a:extLst>
              <a:ext uri="{FF2B5EF4-FFF2-40B4-BE49-F238E27FC236}">
                <a16:creationId xmlns:a16="http://schemas.microsoft.com/office/drawing/2014/main" id="{3F2CDF8A-C5EC-4D2B-90C1-3556C9EA8AA4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0" y="765175"/>
            <a:ext cx="9906000" cy="0"/>
          </a:xfrm>
          <a:prstGeom prst="line">
            <a:avLst/>
          </a:prstGeom>
          <a:noFill/>
          <a:ln w="28575">
            <a:solidFill>
              <a:schemeClr val="accent5">
                <a:lumMod val="2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ru-RU">
              <a:latin typeface="Arial" charset="0"/>
            </a:endParaRPr>
          </a:p>
        </p:txBody>
      </p:sp>
      <p:sp>
        <p:nvSpPr>
          <p:cNvPr id="5" name="Line 52">
            <a:extLst>
              <a:ext uri="{FF2B5EF4-FFF2-40B4-BE49-F238E27FC236}">
                <a16:creationId xmlns:a16="http://schemas.microsoft.com/office/drawing/2014/main" id="{C5144CE3-F2C6-478D-BFD6-856E91AFF0BB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15875" y="6237288"/>
            <a:ext cx="9921875" cy="0"/>
          </a:xfrm>
          <a:prstGeom prst="line">
            <a:avLst/>
          </a:prstGeom>
          <a:noFill/>
          <a:ln w="28575">
            <a:solidFill>
              <a:schemeClr val="accent5">
                <a:lumMod val="2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ru-RU">
              <a:latin typeface="Arial" charset="0"/>
            </a:endParaRPr>
          </a:p>
        </p:txBody>
      </p:sp>
      <p:pic>
        <p:nvPicPr>
          <p:cNvPr id="6" name="Рисунок 7">
            <a:extLst>
              <a:ext uri="{FF2B5EF4-FFF2-40B4-BE49-F238E27FC236}">
                <a16:creationId xmlns:a16="http://schemas.microsoft.com/office/drawing/2014/main" id="{CDCE8773-CA7B-4807-922C-42A3519013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6335713"/>
            <a:ext cx="3302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EC49B13B-E2BF-44BF-8E1C-97FD5F8305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85750"/>
            <a:ext cx="3138488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92975" y="1000108"/>
            <a:ext cx="2339975" cy="5021280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666633"/>
                </a:solidFill>
                <a:latin typeface="Calibri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3050" y="1000108"/>
            <a:ext cx="6867525" cy="5021280"/>
          </a:xfrm>
        </p:spPr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Номер слайда 12">
            <a:extLst>
              <a:ext uri="{FF2B5EF4-FFF2-40B4-BE49-F238E27FC236}">
                <a16:creationId xmlns:a16="http://schemas.microsoft.com/office/drawing/2014/main" id="{51900936-B331-4D95-ABEE-5CBD391FB6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8783B-406B-4FF8-988C-EBB055E4C5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9310976"/>
      </p:ext>
    </p:extLst>
  </p:cSld>
  <p:clrMapOvr>
    <a:masterClrMapping/>
  </p:clrMapOvr>
  <p:transition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1">
            <a:extLst>
              <a:ext uri="{FF2B5EF4-FFF2-40B4-BE49-F238E27FC236}">
                <a16:creationId xmlns:a16="http://schemas.microsoft.com/office/drawing/2014/main" id="{988E2EB4-B144-4109-8C50-DF047FE97CC4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0" y="765175"/>
            <a:ext cx="9906000" cy="0"/>
          </a:xfrm>
          <a:prstGeom prst="line">
            <a:avLst/>
          </a:prstGeom>
          <a:noFill/>
          <a:ln w="28575">
            <a:solidFill>
              <a:schemeClr val="accent5">
                <a:lumMod val="2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ru-RU">
              <a:latin typeface="Arial" charset="0"/>
            </a:endParaRPr>
          </a:p>
        </p:txBody>
      </p:sp>
      <p:sp>
        <p:nvSpPr>
          <p:cNvPr id="5" name="Line 52">
            <a:extLst>
              <a:ext uri="{FF2B5EF4-FFF2-40B4-BE49-F238E27FC236}">
                <a16:creationId xmlns:a16="http://schemas.microsoft.com/office/drawing/2014/main" id="{134F88FB-3C54-4F66-BB1D-417F2A3FC927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15875" y="6237288"/>
            <a:ext cx="9921875" cy="0"/>
          </a:xfrm>
          <a:prstGeom prst="line">
            <a:avLst/>
          </a:prstGeom>
          <a:noFill/>
          <a:ln w="28575">
            <a:solidFill>
              <a:schemeClr val="accent5">
                <a:lumMod val="2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ru-RU">
              <a:latin typeface="Arial" charset="0"/>
            </a:endParaRPr>
          </a:p>
        </p:txBody>
      </p:sp>
      <p:pic>
        <p:nvPicPr>
          <p:cNvPr id="6" name="Рисунок 7">
            <a:extLst>
              <a:ext uri="{FF2B5EF4-FFF2-40B4-BE49-F238E27FC236}">
                <a16:creationId xmlns:a16="http://schemas.microsoft.com/office/drawing/2014/main" id="{C3414298-AD56-47B1-99AB-BF099792DF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6335713"/>
            <a:ext cx="3302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32F80F38-4455-43FF-B3B6-96E2F9D0CD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85750"/>
            <a:ext cx="3138488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2500" y="260350"/>
            <a:ext cx="7410450" cy="503238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666633"/>
                </a:solidFill>
                <a:latin typeface="Calibri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273050" y="1052513"/>
            <a:ext cx="9288463" cy="4968875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8" name="Номер слайда 12">
            <a:extLst>
              <a:ext uri="{FF2B5EF4-FFF2-40B4-BE49-F238E27FC236}">
                <a16:creationId xmlns:a16="http://schemas.microsoft.com/office/drawing/2014/main" id="{78572801-146B-46BF-A127-1141D771BB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D5269-3101-4EE4-9AF5-F04E10C487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4561939"/>
      </p:ext>
    </p:extLst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1">
            <a:extLst>
              <a:ext uri="{FF2B5EF4-FFF2-40B4-BE49-F238E27FC236}">
                <a16:creationId xmlns:a16="http://schemas.microsoft.com/office/drawing/2014/main" id="{1E490D54-5E91-4629-B153-30300254BB96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0" y="765175"/>
            <a:ext cx="9906000" cy="0"/>
          </a:xfrm>
          <a:prstGeom prst="line">
            <a:avLst/>
          </a:prstGeom>
          <a:noFill/>
          <a:ln w="28575">
            <a:solidFill>
              <a:schemeClr val="accent5">
                <a:lumMod val="2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ru-RU">
              <a:latin typeface="Arial" charset="0"/>
            </a:endParaRPr>
          </a:p>
        </p:txBody>
      </p:sp>
      <p:sp>
        <p:nvSpPr>
          <p:cNvPr id="5" name="Line 52">
            <a:extLst>
              <a:ext uri="{FF2B5EF4-FFF2-40B4-BE49-F238E27FC236}">
                <a16:creationId xmlns:a16="http://schemas.microsoft.com/office/drawing/2014/main" id="{A581471F-9621-4223-9C2E-ECFCA7FCDCDB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15875" y="6237288"/>
            <a:ext cx="9921875" cy="0"/>
          </a:xfrm>
          <a:prstGeom prst="line">
            <a:avLst/>
          </a:prstGeom>
          <a:noFill/>
          <a:ln w="28575">
            <a:solidFill>
              <a:schemeClr val="accent5">
                <a:lumMod val="2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ru-RU">
              <a:latin typeface="Arial" charset="0"/>
            </a:endParaRPr>
          </a:p>
        </p:txBody>
      </p:sp>
      <p:pic>
        <p:nvPicPr>
          <p:cNvPr id="6" name="Рисунок 13" descr="19.jpg">
            <a:extLst>
              <a:ext uri="{FF2B5EF4-FFF2-40B4-BE49-F238E27FC236}">
                <a16:creationId xmlns:a16="http://schemas.microsoft.com/office/drawing/2014/main" id="{040987F1-76DF-475C-93C7-DB83B8AD56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798513"/>
            <a:ext cx="90805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23">
            <a:extLst>
              <a:ext uri="{FF2B5EF4-FFF2-40B4-BE49-F238E27FC236}">
                <a16:creationId xmlns:a16="http://schemas.microsoft.com/office/drawing/2014/main" id="{DD4BDFB6-159D-4F2E-A1AF-4C09A4311A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463" y="6278563"/>
            <a:ext cx="2160587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9">
            <a:extLst>
              <a:ext uri="{FF2B5EF4-FFF2-40B4-BE49-F238E27FC236}">
                <a16:creationId xmlns:a16="http://schemas.microsoft.com/office/drawing/2014/main" id="{FB27827B-D186-4885-9FCD-76989B3EC6B1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30163" y="80963"/>
          <a:ext cx="701675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3076575" imgH="3076575" progId="CorelDRAW.Graphic.9">
                  <p:embed/>
                </p:oleObj>
              </mc:Choice>
              <mc:Fallback>
                <p:oleObj name="CorelDRAW" r:id="rId4" imgW="3076575" imgH="3076575" progId="CorelDRAW.Graphic.9">
                  <p:embed/>
                  <p:pic>
                    <p:nvPicPr>
                      <p:cNvPr id="3078" name="Object 9">
                        <a:extLst>
                          <a:ext uri="{FF2B5EF4-FFF2-40B4-BE49-F238E27FC236}">
                            <a16:creationId xmlns:a16="http://schemas.microsoft.com/office/drawing/2014/main" id="{668D613B-D065-4F8C-8C14-619241C2C9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3" y="80963"/>
                        <a:ext cx="701675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5678" y="260350"/>
            <a:ext cx="5929354" cy="503238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666633"/>
                </a:solidFill>
                <a:latin typeface="Calibri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80" y="1052513"/>
            <a:ext cx="7466033" cy="496887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59380176"/>
      </p:ext>
    </p:extLst>
  </p:cSld>
  <p:clrMapOvr>
    <a:masterClrMapping/>
  </p:clrMapOvr>
  <p:transition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1">
            <a:extLst>
              <a:ext uri="{FF2B5EF4-FFF2-40B4-BE49-F238E27FC236}">
                <a16:creationId xmlns:a16="http://schemas.microsoft.com/office/drawing/2014/main" id="{6E82B4DC-8B2C-4933-872F-0A0C38CBB6EA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0" y="765175"/>
            <a:ext cx="9906000" cy="0"/>
          </a:xfrm>
          <a:prstGeom prst="line">
            <a:avLst/>
          </a:prstGeom>
          <a:noFill/>
          <a:ln w="28575">
            <a:solidFill>
              <a:schemeClr val="accent5">
                <a:lumMod val="2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ru-RU">
              <a:latin typeface="Arial" charset="0"/>
            </a:endParaRPr>
          </a:p>
        </p:txBody>
      </p:sp>
      <p:sp>
        <p:nvSpPr>
          <p:cNvPr id="5" name="Line 52">
            <a:extLst>
              <a:ext uri="{FF2B5EF4-FFF2-40B4-BE49-F238E27FC236}">
                <a16:creationId xmlns:a16="http://schemas.microsoft.com/office/drawing/2014/main" id="{5F2778A8-38C9-4282-9BF9-46FC78CFC825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15875" y="6237288"/>
            <a:ext cx="9921875" cy="0"/>
          </a:xfrm>
          <a:prstGeom prst="line">
            <a:avLst/>
          </a:prstGeom>
          <a:noFill/>
          <a:ln w="28575">
            <a:solidFill>
              <a:schemeClr val="accent5">
                <a:lumMod val="2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ru-RU">
              <a:latin typeface="Arial" charset="0"/>
            </a:endParaRPr>
          </a:p>
        </p:txBody>
      </p:sp>
      <p:pic>
        <p:nvPicPr>
          <p:cNvPr id="6" name="Рисунок 7">
            <a:extLst>
              <a:ext uri="{FF2B5EF4-FFF2-40B4-BE49-F238E27FC236}">
                <a16:creationId xmlns:a16="http://schemas.microsoft.com/office/drawing/2014/main" id="{4DF835FB-79B8-4873-9107-5446F033F6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6335713"/>
            <a:ext cx="3302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83537967-E1F8-4ED7-BB9F-E6402F563D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85750"/>
            <a:ext cx="3138488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666633"/>
                </a:solidFill>
                <a:latin typeface="Calibri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Номер слайда 12">
            <a:extLst>
              <a:ext uri="{FF2B5EF4-FFF2-40B4-BE49-F238E27FC236}">
                <a16:creationId xmlns:a16="http://schemas.microsoft.com/office/drawing/2014/main" id="{210CE148-DE01-420B-86A5-3D5A733962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26687-6908-4037-9C27-3028534109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9391775"/>
      </p:ext>
    </p:extLst>
  </p:cSld>
  <p:clrMapOvr>
    <a:masterClrMapping/>
  </p:clrMapOvr>
  <p:transition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51">
            <a:extLst>
              <a:ext uri="{FF2B5EF4-FFF2-40B4-BE49-F238E27FC236}">
                <a16:creationId xmlns:a16="http://schemas.microsoft.com/office/drawing/2014/main" id="{DC2155D3-4E87-41F1-8AA8-004407EAF2F4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0" y="765175"/>
            <a:ext cx="9906000" cy="0"/>
          </a:xfrm>
          <a:prstGeom prst="line">
            <a:avLst/>
          </a:prstGeom>
          <a:noFill/>
          <a:ln w="28575">
            <a:solidFill>
              <a:schemeClr val="accent5">
                <a:lumMod val="2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ru-RU">
              <a:latin typeface="Arial" charset="0"/>
            </a:endParaRPr>
          </a:p>
        </p:txBody>
      </p:sp>
      <p:sp>
        <p:nvSpPr>
          <p:cNvPr id="6" name="Line 52">
            <a:extLst>
              <a:ext uri="{FF2B5EF4-FFF2-40B4-BE49-F238E27FC236}">
                <a16:creationId xmlns:a16="http://schemas.microsoft.com/office/drawing/2014/main" id="{AA494639-F212-4527-B60D-DF8D6EBBB2C3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15875" y="6237288"/>
            <a:ext cx="9921875" cy="0"/>
          </a:xfrm>
          <a:prstGeom prst="line">
            <a:avLst/>
          </a:prstGeom>
          <a:noFill/>
          <a:ln w="28575">
            <a:solidFill>
              <a:schemeClr val="accent5">
                <a:lumMod val="2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ru-RU">
              <a:latin typeface="Arial" charset="0"/>
            </a:endParaRP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18C27BDB-283F-4E7E-85F4-C56C9570E5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6335713"/>
            <a:ext cx="3302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CFF459EA-DAF9-4A66-840B-668AB5790B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85750"/>
            <a:ext cx="3138488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2500" y="260350"/>
            <a:ext cx="7410450" cy="503238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666633"/>
                </a:solidFill>
                <a:latin typeface="Calibri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73050" y="1052513"/>
            <a:ext cx="4567238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92688" y="1052513"/>
            <a:ext cx="4568825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Номер слайда 12">
            <a:extLst>
              <a:ext uri="{FF2B5EF4-FFF2-40B4-BE49-F238E27FC236}">
                <a16:creationId xmlns:a16="http://schemas.microsoft.com/office/drawing/2014/main" id="{B9AD44DA-6A44-4E2C-AC4D-59040CAE62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CD187-C303-4128-9A80-A3340E8DA5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0934795"/>
      </p:ext>
    </p:extLst>
  </p:cSld>
  <p:clrMapOvr>
    <a:masterClrMapping/>
  </p:clrMapOvr>
  <p:transition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51">
            <a:extLst>
              <a:ext uri="{FF2B5EF4-FFF2-40B4-BE49-F238E27FC236}">
                <a16:creationId xmlns:a16="http://schemas.microsoft.com/office/drawing/2014/main" id="{C77BC1D8-942D-4582-95DD-0E25FFDDA255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0" y="765175"/>
            <a:ext cx="9906000" cy="0"/>
          </a:xfrm>
          <a:prstGeom prst="line">
            <a:avLst/>
          </a:prstGeom>
          <a:noFill/>
          <a:ln w="28575">
            <a:solidFill>
              <a:schemeClr val="accent5">
                <a:lumMod val="2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ru-RU">
              <a:latin typeface="Arial" charset="0"/>
            </a:endParaRPr>
          </a:p>
        </p:txBody>
      </p:sp>
      <p:sp>
        <p:nvSpPr>
          <p:cNvPr id="8" name="Line 52">
            <a:extLst>
              <a:ext uri="{FF2B5EF4-FFF2-40B4-BE49-F238E27FC236}">
                <a16:creationId xmlns:a16="http://schemas.microsoft.com/office/drawing/2014/main" id="{BC6C964A-E994-4151-A3A1-CDBC89E85364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15875" y="6237288"/>
            <a:ext cx="9921875" cy="0"/>
          </a:xfrm>
          <a:prstGeom prst="line">
            <a:avLst/>
          </a:prstGeom>
          <a:noFill/>
          <a:ln w="28575">
            <a:solidFill>
              <a:schemeClr val="accent5">
                <a:lumMod val="2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ru-RU">
              <a:latin typeface="Arial" charset="0"/>
            </a:endParaRPr>
          </a:p>
        </p:txBody>
      </p:sp>
      <p:pic>
        <p:nvPicPr>
          <p:cNvPr id="9" name="Рисунок 7">
            <a:extLst>
              <a:ext uri="{FF2B5EF4-FFF2-40B4-BE49-F238E27FC236}">
                <a16:creationId xmlns:a16="http://schemas.microsoft.com/office/drawing/2014/main" id="{244323A9-E308-4A37-9FC6-071FD836A9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6335713"/>
            <a:ext cx="3302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DD8F1515-DA37-4DDD-8A1C-53D09ED287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85750"/>
            <a:ext cx="3138488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666633"/>
                </a:solidFill>
                <a:latin typeface="Calibri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Номер слайда 12">
            <a:extLst>
              <a:ext uri="{FF2B5EF4-FFF2-40B4-BE49-F238E27FC236}">
                <a16:creationId xmlns:a16="http://schemas.microsoft.com/office/drawing/2014/main" id="{45356189-9AD2-4E23-A612-8BB8CB638D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44BD5-87B7-4EEA-A3FE-76AE74D5D9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1689397"/>
      </p:ext>
    </p:extLst>
  </p:cSld>
  <p:clrMapOvr>
    <a:masterClrMapping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51">
            <a:extLst>
              <a:ext uri="{FF2B5EF4-FFF2-40B4-BE49-F238E27FC236}">
                <a16:creationId xmlns:a16="http://schemas.microsoft.com/office/drawing/2014/main" id="{BA1F22E8-4B00-442C-8D66-E5A18FBAB917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0" y="765175"/>
            <a:ext cx="9906000" cy="0"/>
          </a:xfrm>
          <a:prstGeom prst="line">
            <a:avLst/>
          </a:prstGeom>
          <a:noFill/>
          <a:ln w="28575">
            <a:solidFill>
              <a:schemeClr val="accent5">
                <a:lumMod val="2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ru-RU">
              <a:latin typeface="Arial" charset="0"/>
            </a:endParaRPr>
          </a:p>
        </p:txBody>
      </p:sp>
      <p:sp>
        <p:nvSpPr>
          <p:cNvPr id="4" name="Line 52">
            <a:extLst>
              <a:ext uri="{FF2B5EF4-FFF2-40B4-BE49-F238E27FC236}">
                <a16:creationId xmlns:a16="http://schemas.microsoft.com/office/drawing/2014/main" id="{00C8E137-FB22-437E-A305-CA550DB4EFD6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15875" y="6237288"/>
            <a:ext cx="9921875" cy="0"/>
          </a:xfrm>
          <a:prstGeom prst="line">
            <a:avLst/>
          </a:prstGeom>
          <a:noFill/>
          <a:ln w="28575">
            <a:solidFill>
              <a:schemeClr val="accent5">
                <a:lumMod val="2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ru-RU">
              <a:latin typeface="Arial" charset="0"/>
            </a:endParaRPr>
          </a:p>
        </p:txBody>
      </p:sp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4E4254C4-367C-4110-BA6D-050EAA3074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6335713"/>
            <a:ext cx="3302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8AA15CB1-E62F-4FCE-9583-17EF361AEC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85750"/>
            <a:ext cx="3138488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2500" y="260350"/>
            <a:ext cx="7410450" cy="503238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666633"/>
                </a:solidFill>
                <a:latin typeface="Calibri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Номер слайда 12">
            <a:extLst>
              <a:ext uri="{FF2B5EF4-FFF2-40B4-BE49-F238E27FC236}">
                <a16:creationId xmlns:a16="http://schemas.microsoft.com/office/drawing/2014/main" id="{30BBA3E7-2A10-453C-8AD7-9C573F493A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2606C-A8DA-4BE3-9877-DFD7F0710B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7386705"/>
      </p:ext>
    </p:extLst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51">
            <a:extLst>
              <a:ext uri="{FF2B5EF4-FFF2-40B4-BE49-F238E27FC236}">
                <a16:creationId xmlns:a16="http://schemas.microsoft.com/office/drawing/2014/main" id="{9F58C405-4A02-4261-97CB-AFCFB694B865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0" y="765175"/>
            <a:ext cx="9906000" cy="0"/>
          </a:xfrm>
          <a:prstGeom prst="line">
            <a:avLst/>
          </a:prstGeom>
          <a:noFill/>
          <a:ln w="28575">
            <a:solidFill>
              <a:schemeClr val="accent5">
                <a:lumMod val="2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ru-RU">
              <a:latin typeface="Arial" charset="0"/>
            </a:endParaRPr>
          </a:p>
        </p:txBody>
      </p:sp>
      <p:sp>
        <p:nvSpPr>
          <p:cNvPr id="3" name="Line 52">
            <a:extLst>
              <a:ext uri="{FF2B5EF4-FFF2-40B4-BE49-F238E27FC236}">
                <a16:creationId xmlns:a16="http://schemas.microsoft.com/office/drawing/2014/main" id="{99E7DBD0-2245-4363-BE30-E13373077A35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15875" y="6237288"/>
            <a:ext cx="9921875" cy="0"/>
          </a:xfrm>
          <a:prstGeom prst="line">
            <a:avLst/>
          </a:prstGeom>
          <a:noFill/>
          <a:ln w="28575">
            <a:solidFill>
              <a:schemeClr val="accent5">
                <a:lumMod val="2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ru-RU">
              <a:latin typeface="Arial" charset="0"/>
            </a:endParaRPr>
          </a:p>
        </p:txBody>
      </p:sp>
      <p:pic>
        <p:nvPicPr>
          <p:cNvPr id="4" name="Рисунок 7">
            <a:extLst>
              <a:ext uri="{FF2B5EF4-FFF2-40B4-BE49-F238E27FC236}">
                <a16:creationId xmlns:a16="http://schemas.microsoft.com/office/drawing/2014/main" id="{E56461E0-E115-4340-B462-F25D86D58D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6335713"/>
            <a:ext cx="3302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00DBDA4D-27B0-44CC-9225-34F955A816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85750"/>
            <a:ext cx="3138488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12">
            <a:extLst>
              <a:ext uri="{FF2B5EF4-FFF2-40B4-BE49-F238E27FC236}">
                <a16:creationId xmlns:a16="http://schemas.microsoft.com/office/drawing/2014/main" id="{CE85974E-345A-471D-B8D7-F26109CCA3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405F1-ABF4-42E0-A8BB-957B46A1F2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8119130"/>
      </p:ext>
    </p:extLst>
  </p:cSld>
  <p:clrMapOvr>
    <a:masterClrMapping/>
  </p:clrMapOvr>
  <p:transition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51">
            <a:extLst>
              <a:ext uri="{FF2B5EF4-FFF2-40B4-BE49-F238E27FC236}">
                <a16:creationId xmlns:a16="http://schemas.microsoft.com/office/drawing/2014/main" id="{F30B5EFC-13D6-42F2-87C0-7C07E8974FF2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0" y="765175"/>
            <a:ext cx="9906000" cy="0"/>
          </a:xfrm>
          <a:prstGeom prst="line">
            <a:avLst/>
          </a:prstGeom>
          <a:noFill/>
          <a:ln w="28575">
            <a:solidFill>
              <a:schemeClr val="accent5">
                <a:lumMod val="2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ru-RU">
              <a:latin typeface="Arial" charset="0"/>
            </a:endParaRPr>
          </a:p>
        </p:txBody>
      </p:sp>
      <p:sp>
        <p:nvSpPr>
          <p:cNvPr id="6" name="Line 52">
            <a:extLst>
              <a:ext uri="{FF2B5EF4-FFF2-40B4-BE49-F238E27FC236}">
                <a16:creationId xmlns:a16="http://schemas.microsoft.com/office/drawing/2014/main" id="{5E15F500-ED8D-4010-8D94-883338C4AC64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15875" y="6237288"/>
            <a:ext cx="9921875" cy="0"/>
          </a:xfrm>
          <a:prstGeom prst="line">
            <a:avLst/>
          </a:prstGeom>
          <a:noFill/>
          <a:ln w="28575">
            <a:solidFill>
              <a:schemeClr val="accent5">
                <a:lumMod val="2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ru-RU">
              <a:latin typeface="Arial" charset="0"/>
            </a:endParaRP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E6F186A7-D4FD-4462-ABD2-53835BACB5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6335713"/>
            <a:ext cx="3302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C57DE5FF-2B18-4567-BEEC-70E3E3319E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85750"/>
            <a:ext cx="3138488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1000108"/>
            <a:ext cx="3259138" cy="434992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666633"/>
                </a:solidFill>
                <a:latin typeface="Calibri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1000108"/>
            <a:ext cx="5537200" cy="512605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Номер слайда 12">
            <a:extLst>
              <a:ext uri="{FF2B5EF4-FFF2-40B4-BE49-F238E27FC236}">
                <a16:creationId xmlns:a16="http://schemas.microsoft.com/office/drawing/2014/main" id="{E0FEE07E-4D99-48A8-ACD2-B98291C0FA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D9B3F-28AD-4D21-903A-BCB9CE79F7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6003435"/>
      </p:ext>
    </p:extLst>
  </p:cSld>
  <p:clrMapOvr>
    <a:masterClrMapping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51">
            <a:extLst>
              <a:ext uri="{FF2B5EF4-FFF2-40B4-BE49-F238E27FC236}">
                <a16:creationId xmlns:a16="http://schemas.microsoft.com/office/drawing/2014/main" id="{0A57E2F7-3AF2-498F-9B36-FAFE23503B12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0" y="765175"/>
            <a:ext cx="9906000" cy="0"/>
          </a:xfrm>
          <a:prstGeom prst="line">
            <a:avLst/>
          </a:prstGeom>
          <a:noFill/>
          <a:ln w="28575">
            <a:solidFill>
              <a:schemeClr val="accent5">
                <a:lumMod val="2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ru-RU">
              <a:latin typeface="Arial" charset="0"/>
            </a:endParaRPr>
          </a:p>
        </p:txBody>
      </p:sp>
      <p:sp>
        <p:nvSpPr>
          <p:cNvPr id="6" name="Line 52">
            <a:extLst>
              <a:ext uri="{FF2B5EF4-FFF2-40B4-BE49-F238E27FC236}">
                <a16:creationId xmlns:a16="http://schemas.microsoft.com/office/drawing/2014/main" id="{9E368991-20F2-4303-88F5-522E4073C3E6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15875" y="6237288"/>
            <a:ext cx="9921875" cy="0"/>
          </a:xfrm>
          <a:prstGeom prst="line">
            <a:avLst/>
          </a:prstGeom>
          <a:noFill/>
          <a:ln w="28575">
            <a:solidFill>
              <a:schemeClr val="accent5">
                <a:lumMod val="2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ru-RU">
              <a:latin typeface="Arial" charset="0"/>
            </a:endParaRP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3847C062-D19D-4349-8956-9C2DE289B7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6335713"/>
            <a:ext cx="3302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025D1814-70B2-4FFA-9FEA-2081CD50BB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85750"/>
            <a:ext cx="3138488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r">
              <a:defRPr sz="2000" b="1">
                <a:solidFill>
                  <a:srgbClr val="666633"/>
                </a:solidFill>
                <a:latin typeface="Calibri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928669"/>
            <a:ext cx="5943600" cy="37989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 algn="r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Номер слайда 12">
            <a:extLst>
              <a:ext uri="{FF2B5EF4-FFF2-40B4-BE49-F238E27FC236}">
                <a16:creationId xmlns:a16="http://schemas.microsoft.com/office/drawing/2014/main" id="{AB5272BA-647A-4CEE-8270-26446DA81C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3BB20-3375-461A-9534-3731368271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9082266"/>
      </p:ext>
    </p:extLst>
  </p:cSld>
  <p:clrMapOvr>
    <a:masterClrMapping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5" name="Line 51">
            <a:extLst>
              <a:ext uri="{FF2B5EF4-FFF2-40B4-BE49-F238E27FC236}">
                <a16:creationId xmlns:a16="http://schemas.microsoft.com/office/drawing/2014/main" id="{1D7653B5-723F-43CA-BBA5-C0691FF1FEBC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0" y="765175"/>
            <a:ext cx="9906000" cy="0"/>
          </a:xfrm>
          <a:prstGeom prst="line">
            <a:avLst/>
          </a:prstGeom>
          <a:noFill/>
          <a:ln w="28575">
            <a:solidFill>
              <a:schemeClr val="accent5">
                <a:lumMod val="2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ru-RU">
              <a:latin typeface="Arial" charset="0"/>
            </a:endParaRPr>
          </a:p>
        </p:txBody>
      </p:sp>
      <p:sp>
        <p:nvSpPr>
          <p:cNvPr id="16436" name="Line 52">
            <a:extLst>
              <a:ext uri="{FF2B5EF4-FFF2-40B4-BE49-F238E27FC236}">
                <a16:creationId xmlns:a16="http://schemas.microsoft.com/office/drawing/2014/main" id="{8C3827DF-2E35-483F-9D52-2F98B2B66103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15875" y="6237288"/>
            <a:ext cx="9921875" cy="0"/>
          </a:xfrm>
          <a:prstGeom prst="line">
            <a:avLst/>
          </a:prstGeom>
          <a:noFill/>
          <a:ln w="28575">
            <a:solidFill>
              <a:schemeClr val="accent5">
                <a:lumMod val="2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ru-RU">
              <a:latin typeface="Arial" charset="0"/>
            </a:endParaRPr>
          </a:p>
        </p:txBody>
      </p:sp>
      <p:sp>
        <p:nvSpPr>
          <p:cNvPr id="1028" name="Rectangle 56">
            <a:extLst>
              <a:ext uri="{FF2B5EF4-FFF2-40B4-BE49-F238E27FC236}">
                <a16:creationId xmlns:a16="http://schemas.microsoft.com/office/drawing/2014/main" id="{D28D0784-5818-4B79-8E71-112DB77A51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0" y="1052513"/>
            <a:ext cx="9288463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pic>
        <p:nvPicPr>
          <p:cNvPr id="1029" name="Рисунок 7">
            <a:extLst>
              <a:ext uri="{FF2B5EF4-FFF2-40B4-BE49-F238E27FC236}">
                <a16:creationId xmlns:a16="http://schemas.microsoft.com/office/drawing/2014/main" id="{035D368E-E679-4836-94D3-E26603F213D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6335713"/>
            <a:ext cx="3302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3">
            <a:extLst>
              <a:ext uri="{FF2B5EF4-FFF2-40B4-BE49-F238E27FC236}">
                <a16:creationId xmlns:a16="http://schemas.microsoft.com/office/drawing/2014/main" id="{3B21BA67-B824-4592-A13F-0CD152CA73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85750"/>
            <a:ext cx="3138488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Номер слайда 12">
            <a:extLst>
              <a:ext uri="{FF2B5EF4-FFF2-40B4-BE49-F238E27FC236}">
                <a16:creationId xmlns:a16="http://schemas.microsoft.com/office/drawing/2014/main" id="{C4EDABC7-A005-4D6F-BEA0-91C6F79C97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3214688"/>
            <a:ext cx="5238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rgbClr val="666633"/>
                </a:solidFill>
              </a:defRPr>
            </a:lvl1pPr>
          </a:lstStyle>
          <a:p>
            <a:pPr>
              <a:defRPr/>
            </a:pPr>
            <a:fld id="{CC7374A4-65A1-4EB1-9449-9706645BE0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9" r:id="rId1"/>
    <p:sldLayoutId id="2147484510" r:id="rId2"/>
    <p:sldLayoutId id="2147484511" r:id="rId3"/>
    <p:sldLayoutId id="2147484512" r:id="rId4"/>
    <p:sldLayoutId id="2147484513" r:id="rId5"/>
    <p:sldLayoutId id="2147484514" r:id="rId6"/>
    <p:sldLayoutId id="2147484515" r:id="rId7"/>
    <p:sldLayoutId id="2147484516" r:id="rId8"/>
    <p:sldLayoutId id="2147484517" r:id="rId9"/>
    <p:sldLayoutId id="2147484518" r:id="rId10"/>
    <p:sldLayoutId id="2147484519" r:id="rId11"/>
    <p:sldLayoutId id="2147484520" r:id="rId12"/>
  </p:sldLayoutIdLst>
  <p:transition>
    <p:push dir="r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21B0945E-85D4-4E3D-A797-1F627B25F411}"/>
              </a:ext>
            </a:extLst>
          </p:cNvPr>
          <p:cNvSpPr>
            <a:spLocks/>
          </p:cNvSpPr>
          <p:nvPr/>
        </p:nvSpPr>
        <p:spPr bwMode="auto">
          <a:xfrm>
            <a:off x="4732338" y="3284538"/>
            <a:ext cx="4776787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666633"/>
                </a:solidFill>
              </a:rPr>
              <a:t>Система автоматизации</a:t>
            </a:r>
            <a:r>
              <a:rPr lang="en-US" altLang="ru-RU" sz="2400" b="1" dirty="0">
                <a:solidFill>
                  <a:srgbClr val="666633"/>
                </a:solidFill>
              </a:rPr>
              <a:t> </a:t>
            </a:r>
            <a:r>
              <a:rPr lang="ru-RU" altLang="ru-RU" sz="2400" b="1" dirty="0">
                <a:solidFill>
                  <a:srgbClr val="666633"/>
                </a:solidFill>
              </a:rPr>
              <a:t>    </a:t>
            </a:r>
            <a:r>
              <a:rPr lang="en-US" altLang="ru-RU" sz="6000" b="1" dirty="0">
                <a:solidFill>
                  <a:srgbClr val="666633"/>
                </a:solidFill>
              </a:rPr>
              <a:t>SO-5</a:t>
            </a:r>
            <a:r>
              <a:rPr lang="ru-RU" altLang="ru-RU" sz="6000" b="1" dirty="0">
                <a:solidFill>
                  <a:srgbClr val="666633"/>
                </a:solidFill>
              </a:rPr>
              <a:t>   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F620CCF6-B3AB-43FB-8790-ABD1A4006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" y="1052513"/>
            <a:ext cx="3944938" cy="46196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altLang="ru-RU" sz="2400" b="1" dirty="0">
                <a:solidFill>
                  <a:srgbClr val="666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Вводная лекция</a:t>
            </a:r>
          </a:p>
        </p:txBody>
      </p:sp>
      <p:graphicFrame>
        <p:nvGraphicFramePr>
          <p:cNvPr id="16388" name="Object 9">
            <a:extLst>
              <a:ext uri="{FF2B5EF4-FFF2-40B4-BE49-F238E27FC236}">
                <a16:creationId xmlns:a16="http://schemas.microsoft.com/office/drawing/2014/main" id="{296CD5A9-31F8-40E2-AA48-A258C71E1D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5925" y="1573213"/>
          <a:ext cx="1944688" cy="183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3076575" imgH="3076575" progId="CorelDRAW.Graphic.9">
                  <p:embed/>
                </p:oleObj>
              </mc:Choice>
              <mc:Fallback>
                <p:oleObj name="CorelDRAW" r:id="rId2" imgW="3076575" imgH="3076575" progId="CorelDRAW.Graphic.9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25" y="1573213"/>
                        <a:ext cx="1944688" cy="183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>
            <a:extLst>
              <a:ext uri="{FF2B5EF4-FFF2-40B4-BE49-F238E27FC236}">
                <a16:creationId xmlns:a16="http://schemas.microsoft.com/office/drawing/2014/main" id="{82B5D71A-635C-4CF3-8334-76568DFF7B7C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992188" y="260350"/>
            <a:ext cx="8532812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ru-RU" altLang="ru-RU">
                <a:solidFill>
                  <a:srgbClr val="666633"/>
                </a:solidFill>
                <a:latin typeface="Calibri" panose="020F0502020204030204" pitchFamily="34" charset="0"/>
              </a:rPr>
              <a:t>Модуль сигнализации </a:t>
            </a:r>
            <a:r>
              <a:rPr lang="en-US" altLang="ru-RU">
                <a:solidFill>
                  <a:srgbClr val="666633"/>
                </a:solidFill>
                <a:latin typeface="Calibri" panose="020F0502020204030204" pitchFamily="34" charset="0"/>
              </a:rPr>
              <a:t>MWS-2xx</a:t>
            </a:r>
            <a:endParaRPr lang="ru-RU" altLang="ru-RU">
              <a:solidFill>
                <a:srgbClr val="666633"/>
              </a:solidFill>
              <a:latin typeface="Calibri" panose="020F0502020204030204" pitchFamily="34" charset="0"/>
            </a:endParaRPr>
          </a:p>
        </p:txBody>
      </p:sp>
      <p:sp>
        <p:nvSpPr>
          <p:cNvPr id="25603" name="Rectangle 4">
            <a:extLst>
              <a:ext uri="{FF2B5EF4-FFF2-40B4-BE49-F238E27FC236}">
                <a16:creationId xmlns:a16="http://schemas.microsoft.com/office/drawing/2014/main" id="{ED5F2F92-41D5-4B53-B92C-87E7E5ED5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6763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5604" name="Номер слайда 3">
            <a:extLst>
              <a:ext uri="{FF2B5EF4-FFF2-40B4-BE49-F238E27FC236}">
                <a16:creationId xmlns:a16="http://schemas.microsoft.com/office/drawing/2014/main" id="{9F6A5C56-086F-44A3-A3A2-A1B26F160383}"/>
              </a:ext>
            </a:extLst>
          </p:cNvPr>
          <p:cNvSpPr txBox="1">
            <a:spLocks noGrp="1"/>
          </p:cNvSpPr>
          <p:nvPr/>
        </p:nvSpPr>
        <p:spPr bwMode="auto">
          <a:xfrm>
            <a:off x="57150" y="3141663"/>
            <a:ext cx="5238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DE5AC4A-A8FF-4D9A-A6C2-C14EB2841B2D}" type="slidenum">
              <a:rPr lang="ru-RU" altLang="ru-RU" sz="1400" b="1">
                <a:solidFill>
                  <a:srgbClr val="666633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1400" b="1">
              <a:solidFill>
                <a:srgbClr val="666633"/>
              </a:solidFill>
              <a:latin typeface="Arial" panose="020B0604020202020204" pitchFamily="34" charset="0"/>
            </a:endParaRPr>
          </a:p>
        </p:txBody>
      </p:sp>
      <p:sp>
        <p:nvSpPr>
          <p:cNvPr id="25605" name="AutoShape 7">
            <a:extLst>
              <a:ext uri="{FF2B5EF4-FFF2-40B4-BE49-F238E27FC236}">
                <a16:creationId xmlns:a16="http://schemas.microsoft.com/office/drawing/2014/main" id="{46B2A31B-3288-4A98-876D-AC59DDFED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1575" y="908050"/>
            <a:ext cx="360363" cy="5048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16D68D56-5BE5-4E39-A0DE-9BF51FD8F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908050"/>
            <a:ext cx="2855913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Назначение модуля</a:t>
            </a:r>
          </a:p>
        </p:txBody>
      </p:sp>
      <p:sp>
        <p:nvSpPr>
          <p:cNvPr id="15" name="Text Box 15">
            <a:extLst>
              <a:ext uri="{FF2B5EF4-FFF2-40B4-BE49-F238E27FC236}">
                <a16:creationId xmlns:a16="http://schemas.microsoft.com/office/drawing/2014/main" id="{DC23A13E-6C5F-4D6B-92E5-841A09575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38" y="2141538"/>
            <a:ext cx="3440112" cy="46196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Функциональные блоки</a:t>
            </a:r>
          </a:p>
        </p:txBody>
      </p:sp>
      <p:sp>
        <p:nvSpPr>
          <p:cNvPr id="17" name="Text Box 17">
            <a:extLst>
              <a:ext uri="{FF2B5EF4-FFF2-40B4-BE49-F238E27FC236}">
                <a16:creationId xmlns:a16="http://schemas.microsoft.com/office/drawing/2014/main" id="{2717BFB0-1D99-445C-96B3-46829B493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412875"/>
            <a:ext cx="3944938" cy="646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Сбор сигнализации в системах АСУТП (ССПИ) </a:t>
            </a:r>
          </a:p>
        </p:txBody>
      </p:sp>
      <p:sp>
        <p:nvSpPr>
          <p:cNvPr id="19" name="Text Box 18">
            <a:extLst>
              <a:ext uri="{FF2B5EF4-FFF2-40B4-BE49-F238E27FC236}">
                <a16:creationId xmlns:a16="http://schemas.microsoft.com/office/drawing/2014/main" id="{83CAAC84-5311-48E2-A42F-C5E403D87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708275"/>
            <a:ext cx="3944938" cy="34163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ru-RU" altLang="ru-RU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Шина соединения -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LVDS</a:t>
            </a:r>
            <a:endParaRPr lang="ru-RU" altLang="ru-RU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ru-RU" altLang="ru-RU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16 </a:t>
            </a: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или 32 входных интерфейса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Светодиодная сигнализация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Регистрация изменений с периодичностью 1 </a:t>
            </a:r>
            <a:r>
              <a:rPr lang="ru-RU" alt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мс</a:t>
            </a: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Стандартно 220В </a:t>
            </a:r>
            <a:r>
              <a:rPr lang="en-US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DC, </a:t>
            </a: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опционально 110В, 48В, 24В </a:t>
            </a:r>
            <a:r>
              <a:rPr lang="en-US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DC</a:t>
            </a:r>
            <a:endParaRPr lang="ru-RU" alt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В одном контроллере может быть до 8 модулей данного типа (настраивается с помощью переключателя на плате)</a:t>
            </a:r>
          </a:p>
          <a:p>
            <a:pPr eaLnBrk="1" hangingPunct="1">
              <a:buFontTx/>
              <a:buChar char="•"/>
              <a:defRPr/>
            </a:pPr>
            <a:endParaRPr lang="ru-RU" alt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5610" name="AutoShape 20">
            <a:extLst>
              <a:ext uri="{FF2B5EF4-FFF2-40B4-BE49-F238E27FC236}">
                <a16:creationId xmlns:a16="http://schemas.microsoft.com/office/drawing/2014/main" id="{AEAE19A1-8A84-47B3-BB6E-C1E43F93C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638" y="2093913"/>
            <a:ext cx="360362" cy="5048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5611" name="Рисунок 2">
            <a:extLst>
              <a:ext uri="{FF2B5EF4-FFF2-40B4-BE49-F238E27FC236}">
                <a16:creationId xmlns:a16="http://schemas.microsoft.com/office/drawing/2014/main" id="{3DE28E88-E464-4F00-B912-7E99A88A8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13" y="1535113"/>
            <a:ext cx="4010025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>
            <a:extLst>
              <a:ext uri="{FF2B5EF4-FFF2-40B4-BE49-F238E27FC236}">
                <a16:creationId xmlns:a16="http://schemas.microsoft.com/office/drawing/2014/main" id="{C79CD0E6-785B-4684-A335-AEC665C74E78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992188" y="260350"/>
            <a:ext cx="8532812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ru-RU" altLang="ru-RU">
                <a:solidFill>
                  <a:srgbClr val="666633"/>
                </a:solidFill>
                <a:latin typeface="Calibri" panose="020F0502020204030204" pitchFamily="34" charset="0"/>
              </a:rPr>
              <a:t>Модуль управления </a:t>
            </a:r>
            <a:r>
              <a:rPr lang="en-US" altLang="ru-RU">
                <a:solidFill>
                  <a:srgbClr val="666633"/>
                </a:solidFill>
                <a:latin typeface="Calibri" panose="020F0502020204030204" pitchFamily="34" charset="0"/>
              </a:rPr>
              <a:t>MSS-2xx</a:t>
            </a:r>
            <a:endParaRPr lang="ru-RU" altLang="ru-RU">
              <a:solidFill>
                <a:srgbClr val="666633"/>
              </a:solidFill>
              <a:latin typeface="Calibri" panose="020F0502020204030204" pitchFamily="34" charset="0"/>
            </a:endParaRPr>
          </a:p>
        </p:txBody>
      </p:sp>
      <p:sp>
        <p:nvSpPr>
          <p:cNvPr id="26627" name="Rectangle 4">
            <a:extLst>
              <a:ext uri="{FF2B5EF4-FFF2-40B4-BE49-F238E27FC236}">
                <a16:creationId xmlns:a16="http://schemas.microsoft.com/office/drawing/2014/main" id="{9ABB887F-5252-4608-BE00-9C9D38C39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6763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6628" name="Номер слайда 3">
            <a:extLst>
              <a:ext uri="{FF2B5EF4-FFF2-40B4-BE49-F238E27FC236}">
                <a16:creationId xmlns:a16="http://schemas.microsoft.com/office/drawing/2014/main" id="{4C97D111-9BE5-4BA9-A06C-4EA98D0A3213}"/>
              </a:ext>
            </a:extLst>
          </p:cNvPr>
          <p:cNvSpPr txBox="1">
            <a:spLocks noGrp="1"/>
          </p:cNvSpPr>
          <p:nvPr/>
        </p:nvSpPr>
        <p:spPr bwMode="auto">
          <a:xfrm>
            <a:off x="57150" y="3141663"/>
            <a:ext cx="5238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D65B397-F5F7-405A-AA46-8050C5DD3E60}" type="slidenum">
              <a:rPr lang="ru-RU" altLang="ru-RU" sz="1400" b="1">
                <a:solidFill>
                  <a:srgbClr val="666633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1400" b="1">
              <a:solidFill>
                <a:srgbClr val="666633"/>
              </a:solidFill>
              <a:latin typeface="Arial" panose="020B0604020202020204" pitchFamily="34" charset="0"/>
            </a:endParaRPr>
          </a:p>
        </p:txBody>
      </p:sp>
      <p:sp>
        <p:nvSpPr>
          <p:cNvPr id="26629" name="AutoShape 7">
            <a:extLst>
              <a:ext uri="{FF2B5EF4-FFF2-40B4-BE49-F238E27FC236}">
                <a16:creationId xmlns:a16="http://schemas.microsoft.com/office/drawing/2014/main" id="{6A804657-5505-484D-A26D-FCD320D75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1575" y="908050"/>
            <a:ext cx="360363" cy="5048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5072AD9B-4088-4F35-A072-20B11A68A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908050"/>
            <a:ext cx="2855913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Назначение модуля</a:t>
            </a:r>
          </a:p>
        </p:txBody>
      </p:sp>
      <p:sp>
        <p:nvSpPr>
          <p:cNvPr id="15" name="Text Box 15">
            <a:extLst>
              <a:ext uri="{FF2B5EF4-FFF2-40B4-BE49-F238E27FC236}">
                <a16:creationId xmlns:a16="http://schemas.microsoft.com/office/drawing/2014/main" id="{D342B3A4-EE6B-4AFA-8840-38D6EFEF1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38" y="2366963"/>
            <a:ext cx="3440112" cy="46196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Функциональные блоки</a:t>
            </a:r>
          </a:p>
        </p:txBody>
      </p:sp>
      <p:sp>
        <p:nvSpPr>
          <p:cNvPr id="17" name="Text Box 17">
            <a:extLst>
              <a:ext uri="{FF2B5EF4-FFF2-40B4-BE49-F238E27FC236}">
                <a16:creationId xmlns:a16="http://schemas.microsoft.com/office/drawing/2014/main" id="{3099BA89-4233-4D73-B720-BCFD650D7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412875"/>
            <a:ext cx="3729038" cy="9239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Выполнение функций управления посредством реле, встроенных в модуль </a:t>
            </a:r>
          </a:p>
        </p:txBody>
      </p:sp>
      <p:sp>
        <p:nvSpPr>
          <p:cNvPr id="19" name="Text Box 18">
            <a:extLst>
              <a:ext uri="{FF2B5EF4-FFF2-40B4-BE49-F238E27FC236}">
                <a16:creationId xmlns:a16="http://schemas.microsoft.com/office/drawing/2014/main" id="{6AD587C8-D101-41AD-BB51-A1D7CA2C9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933700"/>
            <a:ext cx="3944938" cy="28638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ru-RU" altLang="ru-RU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Шина соединения -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LVDS</a:t>
            </a:r>
            <a:endParaRPr lang="ru-RU" altLang="ru-RU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ru-RU" altLang="ru-RU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12 управляющих выходов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Светодиодная сигнализация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Регистрация изменений с периодичностью 1 </a:t>
            </a:r>
            <a:r>
              <a:rPr lang="ru-RU" alt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мс</a:t>
            </a: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Токовая нагрузка: до 0.3А для 220В </a:t>
            </a:r>
            <a:r>
              <a:rPr lang="en-US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DC</a:t>
            </a: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до 8А для 220В АС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Одиночное или многовыходное управление</a:t>
            </a:r>
          </a:p>
          <a:p>
            <a:pPr eaLnBrk="1" hangingPunct="1">
              <a:buFontTx/>
              <a:buChar char="•"/>
              <a:defRPr/>
            </a:pP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Тип сигнала – импульс, ступень</a:t>
            </a:r>
          </a:p>
        </p:txBody>
      </p:sp>
      <p:sp>
        <p:nvSpPr>
          <p:cNvPr id="26634" name="AutoShape 20">
            <a:extLst>
              <a:ext uri="{FF2B5EF4-FFF2-40B4-BE49-F238E27FC236}">
                <a16:creationId xmlns:a16="http://schemas.microsoft.com/office/drawing/2014/main" id="{89C606DE-B8DF-44B1-B0BD-CAD582177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638" y="2319338"/>
            <a:ext cx="360362" cy="5048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6635" name="Рисунок 2">
            <a:extLst>
              <a:ext uri="{FF2B5EF4-FFF2-40B4-BE49-F238E27FC236}">
                <a16:creationId xmlns:a16="http://schemas.microsoft.com/office/drawing/2014/main" id="{22E05320-A621-4EED-A214-F81734037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50" y="1066800"/>
            <a:ext cx="4592638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>
            <a:extLst>
              <a:ext uri="{FF2B5EF4-FFF2-40B4-BE49-F238E27FC236}">
                <a16:creationId xmlns:a16="http://schemas.microsoft.com/office/drawing/2014/main" id="{4911931B-435F-4531-818F-611211520650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992188" y="260350"/>
            <a:ext cx="8532812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ru-RU" altLang="ru-RU">
                <a:solidFill>
                  <a:srgbClr val="666633"/>
                </a:solidFill>
                <a:latin typeface="Calibri" panose="020F0502020204030204" pitchFamily="34" charset="0"/>
              </a:rPr>
              <a:t>Модуль измерений </a:t>
            </a:r>
            <a:r>
              <a:rPr lang="en-US" altLang="ru-RU">
                <a:solidFill>
                  <a:srgbClr val="666633"/>
                </a:solidFill>
                <a:latin typeface="Calibri" panose="020F0502020204030204" pitchFamily="34" charset="0"/>
              </a:rPr>
              <a:t>MPL-2xx</a:t>
            </a:r>
            <a:endParaRPr lang="ru-RU" altLang="ru-RU">
              <a:solidFill>
                <a:srgbClr val="666633"/>
              </a:solidFill>
              <a:latin typeface="Calibri" panose="020F0502020204030204" pitchFamily="34" charset="0"/>
            </a:endParaRPr>
          </a:p>
        </p:txBody>
      </p:sp>
      <p:sp>
        <p:nvSpPr>
          <p:cNvPr id="27651" name="Rectangle 4">
            <a:extLst>
              <a:ext uri="{FF2B5EF4-FFF2-40B4-BE49-F238E27FC236}">
                <a16:creationId xmlns:a16="http://schemas.microsoft.com/office/drawing/2014/main" id="{A35CFA52-0971-4F2A-AC20-6EC9AC42A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6763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7652" name="Номер слайда 3">
            <a:extLst>
              <a:ext uri="{FF2B5EF4-FFF2-40B4-BE49-F238E27FC236}">
                <a16:creationId xmlns:a16="http://schemas.microsoft.com/office/drawing/2014/main" id="{B4547BAF-1199-4E2F-AD54-029AF820D128}"/>
              </a:ext>
            </a:extLst>
          </p:cNvPr>
          <p:cNvSpPr txBox="1">
            <a:spLocks noGrp="1"/>
          </p:cNvSpPr>
          <p:nvPr/>
        </p:nvSpPr>
        <p:spPr bwMode="auto">
          <a:xfrm>
            <a:off x="57150" y="3141663"/>
            <a:ext cx="5238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D15D8C4-42BA-408E-802E-24E848F2C506}" type="slidenum">
              <a:rPr lang="ru-RU" altLang="ru-RU" sz="1400" b="1">
                <a:solidFill>
                  <a:srgbClr val="666633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ru-RU" altLang="ru-RU" sz="1400" b="1">
              <a:solidFill>
                <a:srgbClr val="666633"/>
              </a:solidFill>
              <a:latin typeface="Arial" panose="020B0604020202020204" pitchFamily="34" charset="0"/>
            </a:endParaRPr>
          </a:p>
        </p:txBody>
      </p:sp>
      <p:sp>
        <p:nvSpPr>
          <p:cNvPr id="27653" name="AutoShape 7">
            <a:extLst>
              <a:ext uri="{FF2B5EF4-FFF2-40B4-BE49-F238E27FC236}">
                <a16:creationId xmlns:a16="http://schemas.microsoft.com/office/drawing/2014/main" id="{75C97666-7E94-4C46-8622-54076ED31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1575" y="908050"/>
            <a:ext cx="360363" cy="5048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70A0FC28-6937-4439-8A21-248A94B6A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908050"/>
            <a:ext cx="2855913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Назначение модуля</a:t>
            </a:r>
          </a:p>
        </p:txBody>
      </p:sp>
      <p:sp>
        <p:nvSpPr>
          <p:cNvPr id="15" name="Text Box 15">
            <a:extLst>
              <a:ext uri="{FF2B5EF4-FFF2-40B4-BE49-F238E27FC236}">
                <a16:creationId xmlns:a16="http://schemas.microsoft.com/office/drawing/2014/main" id="{48A65A8F-564D-4155-B35B-B0CBCC825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38" y="2366963"/>
            <a:ext cx="3440112" cy="46196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Функциональные блоки</a:t>
            </a:r>
          </a:p>
        </p:txBody>
      </p:sp>
      <p:sp>
        <p:nvSpPr>
          <p:cNvPr id="17" name="Text Box 17">
            <a:extLst>
              <a:ext uri="{FF2B5EF4-FFF2-40B4-BE49-F238E27FC236}">
                <a16:creationId xmlns:a16="http://schemas.microsoft.com/office/drawing/2014/main" id="{E892FC40-3F65-4E66-A7B2-E5611DA7D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412875"/>
            <a:ext cx="3729038" cy="9239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Сбор данных об измерениях с прямым подключением аналоговых входов</a:t>
            </a:r>
          </a:p>
        </p:txBody>
      </p:sp>
      <p:sp>
        <p:nvSpPr>
          <p:cNvPr id="19" name="Text Box 18">
            <a:extLst>
              <a:ext uri="{FF2B5EF4-FFF2-40B4-BE49-F238E27FC236}">
                <a16:creationId xmlns:a16="http://schemas.microsoft.com/office/drawing/2014/main" id="{C2EE2B9E-538D-45E7-951F-23EEDE4BC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933700"/>
            <a:ext cx="3944938" cy="25860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ru-RU" altLang="ru-RU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Шина соединения -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LVDS</a:t>
            </a:r>
            <a:endParaRPr lang="ru-RU" altLang="ru-RU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ru-RU" altLang="ru-RU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8 или 16 аналоговых входов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Входные сигналы: </a:t>
            </a:r>
            <a:r>
              <a:rPr lang="en-US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7</a:t>
            </a: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0В, </a:t>
            </a:r>
            <a:r>
              <a:rPr lang="en-US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320</a:t>
            </a: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В </a:t>
            </a:r>
            <a:r>
              <a:rPr lang="en-US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DC</a:t>
            </a: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; 50В, 230В </a:t>
            </a:r>
            <a:r>
              <a:rPr lang="en-US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AC;</a:t>
            </a: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0-20 mA DC; 0-1 A, 0-5 A</a:t>
            </a:r>
            <a:endParaRPr lang="ru-RU" alt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Класс точности измерения тока и напряжения – 0.2; мощности – 0.5</a:t>
            </a:r>
          </a:p>
          <a:p>
            <a:pPr eaLnBrk="1" hangingPunct="1">
              <a:buFontTx/>
              <a:buChar char="•"/>
              <a:defRPr/>
            </a:pP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Для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MPA-351-4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специальная версия модулей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Буфер ёмкостью 3500 событий</a:t>
            </a:r>
          </a:p>
        </p:txBody>
      </p:sp>
      <p:sp>
        <p:nvSpPr>
          <p:cNvPr id="27658" name="AutoShape 20">
            <a:extLst>
              <a:ext uri="{FF2B5EF4-FFF2-40B4-BE49-F238E27FC236}">
                <a16:creationId xmlns:a16="http://schemas.microsoft.com/office/drawing/2014/main" id="{3B244E42-2A06-4B21-80B1-ED3086DA4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638" y="2319338"/>
            <a:ext cx="360362" cy="5048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7659" name="Рисунок 2">
            <a:extLst>
              <a:ext uri="{FF2B5EF4-FFF2-40B4-BE49-F238E27FC236}">
                <a16:creationId xmlns:a16="http://schemas.microsoft.com/office/drawing/2014/main" id="{26B0F6B1-BDC9-4CAC-BCCD-04DFE3A8C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963613"/>
            <a:ext cx="4221162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>
            <a:extLst>
              <a:ext uri="{FF2B5EF4-FFF2-40B4-BE49-F238E27FC236}">
                <a16:creationId xmlns:a16="http://schemas.microsoft.com/office/drawing/2014/main" id="{74709FD1-7100-430E-A6E9-B95D625853A1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992188" y="260350"/>
            <a:ext cx="8532812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ru-RU" altLang="ru-RU">
                <a:solidFill>
                  <a:srgbClr val="666633"/>
                </a:solidFill>
                <a:latin typeface="Calibri" panose="020F0502020204030204" pitchFamily="34" charset="0"/>
              </a:rPr>
              <a:t>Терминал оператора </a:t>
            </a:r>
            <a:r>
              <a:rPr lang="en-US" altLang="ru-RU">
                <a:solidFill>
                  <a:srgbClr val="666633"/>
                </a:solidFill>
                <a:latin typeface="Calibri" panose="020F0502020204030204" pitchFamily="34" charset="0"/>
              </a:rPr>
              <a:t>KWG-3xx</a:t>
            </a:r>
            <a:endParaRPr lang="ru-RU" altLang="ru-RU">
              <a:solidFill>
                <a:srgbClr val="666633"/>
              </a:solidFill>
              <a:latin typeface="Calibri" panose="020F0502020204030204" pitchFamily="34" charset="0"/>
            </a:endParaRPr>
          </a:p>
        </p:txBody>
      </p:sp>
      <p:sp>
        <p:nvSpPr>
          <p:cNvPr id="28675" name="Rectangle 4">
            <a:extLst>
              <a:ext uri="{FF2B5EF4-FFF2-40B4-BE49-F238E27FC236}">
                <a16:creationId xmlns:a16="http://schemas.microsoft.com/office/drawing/2014/main" id="{3884B92A-F9EE-4ACA-98A4-E34FBBE4A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6763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8676" name="Номер слайда 3">
            <a:extLst>
              <a:ext uri="{FF2B5EF4-FFF2-40B4-BE49-F238E27FC236}">
                <a16:creationId xmlns:a16="http://schemas.microsoft.com/office/drawing/2014/main" id="{7E5E9F40-D558-4EFC-81ED-891CA7BEF7E8}"/>
              </a:ext>
            </a:extLst>
          </p:cNvPr>
          <p:cNvSpPr txBox="1">
            <a:spLocks noGrp="1"/>
          </p:cNvSpPr>
          <p:nvPr/>
        </p:nvSpPr>
        <p:spPr bwMode="auto">
          <a:xfrm>
            <a:off x="57150" y="3141663"/>
            <a:ext cx="5238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9FE6DBF-C4CB-45FF-8C63-F5CBA1440D4A}" type="slidenum">
              <a:rPr lang="ru-RU" altLang="ru-RU" sz="1400" b="1">
                <a:solidFill>
                  <a:srgbClr val="666633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1400" b="1">
              <a:solidFill>
                <a:srgbClr val="666633"/>
              </a:solidFill>
              <a:latin typeface="Arial" panose="020B0604020202020204" pitchFamily="34" charset="0"/>
            </a:endParaRPr>
          </a:p>
        </p:txBody>
      </p:sp>
      <p:sp>
        <p:nvSpPr>
          <p:cNvPr id="28677" name="AutoShape 7">
            <a:extLst>
              <a:ext uri="{FF2B5EF4-FFF2-40B4-BE49-F238E27FC236}">
                <a16:creationId xmlns:a16="http://schemas.microsoft.com/office/drawing/2014/main" id="{D53AAA12-8849-4F36-92D7-943F401D3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1575" y="908050"/>
            <a:ext cx="360363" cy="5048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1314B390-0A99-4BEC-8775-37429505E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908050"/>
            <a:ext cx="2855913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Назначение модуля</a:t>
            </a:r>
          </a:p>
        </p:txBody>
      </p:sp>
      <p:sp>
        <p:nvSpPr>
          <p:cNvPr id="15" name="Text Box 15">
            <a:extLst>
              <a:ext uri="{FF2B5EF4-FFF2-40B4-BE49-F238E27FC236}">
                <a16:creationId xmlns:a16="http://schemas.microsoft.com/office/drawing/2014/main" id="{034EE399-4A07-4D92-B08D-241234E87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38" y="2366963"/>
            <a:ext cx="3440112" cy="46196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Функциональные блоки</a:t>
            </a:r>
          </a:p>
        </p:txBody>
      </p:sp>
      <p:sp>
        <p:nvSpPr>
          <p:cNvPr id="17" name="Text Box 17">
            <a:extLst>
              <a:ext uri="{FF2B5EF4-FFF2-40B4-BE49-F238E27FC236}">
                <a16:creationId xmlns:a16="http://schemas.microsoft.com/office/drawing/2014/main" id="{5E4AAF51-393D-406D-BADD-5694D3A76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412875"/>
            <a:ext cx="3729038" cy="9239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Локальное управление, визуальный контроль, связь с контроллером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SO-5</a:t>
            </a:r>
            <a:endParaRPr lang="ru-RU" altLang="ru-RU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" name="Text Box 18">
            <a:extLst>
              <a:ext uri="{FF2B5EF4-FFF2-40B4-BE49-F238E27FC236}">
                <a16:creationId xmlns:a16="http://schemas.microsoft.com/office/drawing/2014/main" id="{0D5D3911-5045-4124-BF7E-7FFD6DBD8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933700"/>
            <a:ext cx="3944938" cy="28622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ru-RU" altLang="ru-RU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Интерфейсы соединения с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SO-5: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RS-485, Ethernet</a:t>
            </a:r>
            <a:endParaRPr lang="ru-RU" altLang="ru-RU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ru-RU" altLang="ru-RU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Экран 320х240 пикселей </a:t>
            </a:r>
            <a:r>
              <a:rPr lang="en-US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LCD TFT </a:t>
            </a: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с </a:t>
            </a:r>
            <a:r>
              <a:rPr lang="en-US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LED-</a:t>
            </a: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управлением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16 сигналов сигнализации, 5 сигналов о состоянии устройства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Кнопка квитирования, ключ выбора места управления</a:t>
            </a:r>
            <a:endParaRPr lang="ru-RU" altLang="ru-RU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Для настройки мнемосхем экрана используется редактор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Schematics v.2</a:t>
            </a:r>
            <a:endParaRPr lang="ru-RU" altLang="ru-RU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8682" name="AutoShape 20">
            <a:extLst>
              <a:ext uri="{FF2B5EF4-FFF2-40B4-BE49-F238E27FC236}">
                <a16:creationId xmlns:a16="http://schemas.microsoft.com/office/drawing/2014/main" id="{4C5B4037-D310-4485-B304-C77F53BB2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638" y="2319338"/>
            <a:ext cx="360362" cy="5048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8683" name="Рисунок 2">
            <a:extLst>
              <a:ext uri="{FF2B5EF4-FFF2-40B4-BE49-F238E27FC236}">
                <a16:creationId xmlns:a16="http://schemas.microsoft.com/office/drawing/2014/main" id="{DD220BF1-2DEB-46F5-A78E-FA0439570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938213"/>
            <a:ext cx="43053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>
            <a:extLst>
              <a:ext uri="{FF2B5EF4-FFF2-40B4-BE49-F238E27FC236}">
                <a16:creationId xmlns:a16="http://schemas.microsoft.com/office/drawing/2014/main" id="{C81DF4D2-77B9-4586-8496-4F3B7BCEB4A7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992188" y="260350"/>
            <a:ext cx="8532812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ru-RU" altLang="ru-RU">
                <a:solidFill>
                  <a:srgbClr val="666633"/>
                </a:solidFill>
                <a:latin typeface="Calibri" panose="020F0502020204030204" pitchFamily="34" charset="0"/>
              </a:rPr>
              <a:t>Контрольно-измерительное устройство </a:t>
            </a:r>
            <a:r>
              <a:rPr lang="en-US" altLang="ru-RU">
                <a:solidFill>
                  <a:srgbClr val="666633"/>
                </a:solidFill>
                <a:latin typeface="Calibri" panose="020F0502020204030204" pitchFamily="34" charset="0"/>
              </a:rPr>
              <a:t>SO-5403v2</a:t>
            </a:r>
            <a:endParaRPr lang="ru-RU" altLang="ru-RU">
              <a:solidFill>
                <a:srgbClr val="666633"/>
              </a:solidFill>
              <a:latin typeface="Calibri" panose="020F0502020204030204" pitchFamily="34" charset="0"/>
            </a:endParaRPr>
          </a:p>
        </p:txBody>
      </p:sp>
      <p:sp>
        <p:nvSpPr>
          <p:cNvPr id="29699" name="Rectangle 4">
            <a:extLst>
              <a:ext uri="{FF2B5EF4-FFF2-40B4-BE49-F238E27FC236}">
                <a16:creationId xmlns:a16="http://schemas.microsoft.com/office/drawing/2014/main" id="{CD125F2B-1229-446A-B96E-1C59ACAE8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6763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4FCBB064-08C3-4374-8272-C5D4D6A073EE}"/>
              </a:ext>
            </a:extLst>
          </p:cNvPr>
          <p:cNvSpPr txBox="1">
            <a:spLocks noGrp="1"/>
          </p:cNvSpPr>
          <p:nvPr/>
        </p:nvSpPr>
        <p:spPr bwMode="auto">
          <a:xfrm>
            <a:off x="57150" y="3141663"/>
            <a:ext cx="5238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CD790EE-1973-43EB-9F09-4A6B814F1F1F}" type="slidenum">
              <a:rPr lang="ru-RU" altLang="ru-RU" sz="1400" b="1">
                <a:solidFill>
                  <a:srgbClr val="666633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ru-RU" altLang="ru-RU" sz="1400" b="1">
              <a:solidFill>
                <a:srgbClr val="666633"/>
              </a:solidFill>
              <a:latin typeface="Arial" panose="020B0604020202020204" pitchFamily="34" charset="0"/>
            </a:endParaRPr>
          </a:p>
        </p:txBody>
      </p:sp>
      <p:sp>
        <p:nvSpPr>
          <p:cNvPr id="29701" name="AutoShape 7">
            <a:extLst>
              <a:ext uri="{FF2B5EF4-FFF2-40B4-BE49-F238E27FC236}">
                <a16:creationId xmlns:a16="http://schemas.microsoft.com/office/drawing/2014/main" id="{863B3898-8696-41C9-A4C6-E8D1D3680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1575" y="908050"/>
            <a:ext cx="360363" cy="5048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27840BCA-7E66-4E29-AC8A-915A7FE29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908050"/>
            <a:ext cx="2855913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Назначение модуля</a:t>
            </a:r>
          </a:p>
        </p:txBody>
      </p:sp>
      <p:sp>
        <p:nvSpPr>
          <p:cNvPr id="15" name="Text Box 15">
            <a:extLst>
              <a:ext uri="{FF2B5EF4-FFF2-40B4-BE49-F238E27FC236}">
                <a16:creationId xmlns:a16="http://schemas.microsoft.com/office/drawing/2014/main" id="{EA293111-B2B3-400E-8F63-1D98889ED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38" y="2203450"/>
            <a:ext cx="3440112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Функциональные блоки</a:t>
            </a:r>
          </a:p>
        </p:txBody>
      </p:sp>
      <p:sp>
        <p:nvSpPr>
          <p:cNvPr id="17" name="Text Box 17">
            <a:extLst>
              <a:ext uri="{FF2B5EF4-FFF2-40B4-BE49-F238E27FC236}">
                <a16:creationId xmlns:a16="http://schemas.microsoft.com/office/drawing/2014/main" id="{7D9EAD29-ADBA-40EF-95C3-359D20058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412875"/>
            <a:ext cx="4160838" cy="646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Измерение, опрос состояния входов и выполнение управления</a:t>
            </a:r>
          </a:p>
        </p:txBody>
      </p:sp>
      <p:sp>
        <p:nvSpPr>
          <p:cNvPr id="19" name="Text Box 18">
            <a:extLst>
              <a:ext uri="{FF2B5EF4-FFF2-40B4-BE49-F238E27FC236}">
                <a16:creationId xmlns:a16="http://schemas.microsoft.com/office/drawing/2014/main" id="{679A95B2-FFC1-423A-9C23-09515FE2E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806700"/>
            <a:ext cx="4221163" cy="28622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ru-RU" altLang="ru-RU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Интерфейсы соединения с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SO-5: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RS-485, Ethernet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, оптоволокно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Протоколы: </a:t>
            </a:r>
            <a:r>
              <a:rPr lang="en-US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Modbus, DNP 3, 60870-5-101</a:t>
            </a:r>
            <a:endParaRPr lang="ru-RU" alt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Сбор данных с 16 входов дискретность 1 </a:t>
            </a:r>
            <a:r>
              <a:rPr lang="ru-RU" alt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мс</a:t>
            </a: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 (сигнальный или импульсный)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Измерение 5 фазных напряжений и 3 фазных токов</a:t>
            </a:r>
            <a:endParaRPr lang="ru-RU" altLang="ru-RU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4 независимых релейных выхода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Функции самодиагностики</a:t>
            </a:r>
          </a:p>
        </p:txBody>
      </p:sp>
      <p:sp>
        <p:nvSpPr>
          <p:cNvPr id="29706" name="AutoShape 20">
            <a:extLst>
              <a:ext uri="{FF2B5EF4-FFF2-40B4-BE49-F238E27FC236}">
                <a16:creationId xmlns:a16="http://schemas.microsoft.com/office/drawing/2014/main" id="{6DD2DB16-73A4-463A-A74F-0A5A479D0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638" y="2160588"/>
            <a:ext cx="360362" cy="5048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9707" name="Рисунок 2">
            <a:extLst>
              <a:ext uri="{FF2B5EF4-FFF2-40B4-BE49-F238E27FC236}">
                <a16:creationId xmlns:a16="http://schemas.microsoft.com/office/drawing/2014/main" id="{34310144-21AA-4AE2-8597-7CD7F0646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1358900"/>
            <a:ext cx="3598863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>
            <a:extLst>
              <a:ext uri="{FF2B5EF4-FFF2-40B4-BE49-F238E27FC236}">
                <a16:creationId xmlns:a16="http://schemas.microsoft.com/office/drawing/2014/main" id="{E064A7A8-4419-4ADA-B5B9-D644B2CCA4D8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992188" y="260350"/>
            <a:ext cx="8532812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ru-RU" altLang="ru-RU">
                <a:solidFill>
                  <a:srgbClr val="666633"/>
                </a:solidFill>
                <a:latin typeface="Calibri" panose="020F0502020204030204" pitchFamily="34" charset="0"/>
              </a:rPr>
              <a:t>Источник системного времени </a:t>
            </a:r>
            <a:r>
              <a:rPr lang="en-US" altLang="ru-RU">
                <a:solidFill>
                  <a:srgbClr val="666633"/>
                </a:solidFill>
                <a:latin typeface="Calibri" panose="020F0502020204030204" pitchFamily="34" charset="0"/>
              </a:rPr>
              <a:t>RTS/GPS-2xx</a:t>
            </a:r>
            <a:endParaRPr lang="ru-RU" altLang="ru-RU">
              <a:solidFill>
                <a:srgbClr val="666633"/>
              </a:solidFill>
              <a:latin typeface="Calibri" panose="020F0502020204030204" pitchFamily="34" charset="0"/>
            </a:endParaRPr>
          </a:p>
        </p:txBody>
      </p:sp>
      <p:sp>
        <p:nvSpPr>
          <p:cNvPr id="30723" name="Rectangle 4">
            <a:extLst>
              <a:ext uri="{FF2B5EF4-FFF2-40B4-BE49-F238E27FC236}">
                <a16:creationId xmlns:a16="http://schemas.microsoft.com/office/drawing/2014/main" id="{7A008441-B8CF-4637-9445-F1BAFCB6C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6763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30724" name="Номер слайда 3">
            <a:extLst>
              <a:ext uri="{FF2B5EF4-FFF2-40B4-BE49-F238E27FC236}">
                <a16:creationId xmlns:a16="http://schemas.microsoft.com/office/drawing/2014/main" id="{4CEFECF1-2039-4627-AA78-ABA8C5D4A56D}"/>
              </a:ext>
            </a:extLst>
          </p:cNvPr>
          <p:cNvSpPr txBox="1">
            <a:spLocks noGrp="1"/>
          </p:cNvSpPr>
          <p:nvPr/>
        </p:nvSpPr>
        <p:spPr bwMode="auto">
          <a:xfrm>
            <a:off x="57150" y="3141663"/>
            <a:ext cx="5238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848F66D-9886-4834-AA98-E0B205D9E6BA}" type="slidenum">
              <a:rPr lang="ru-RU" altLang="ru-RU" sz="1400" b="1">
                <a:solidFill>
                  <a:srgbClr val="666633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ru-RU" altLang="ru-RU" sz="1400" b="1">
              <a:solidFill>
                <a:srgbClr val="666633"/>
              </a:solidFill>
              <a:latin typeface="Arial" panose="020B0604020202020204" pitchFamily="34" charset="0"/>
            </a:endParaRPr>
          </a:p>
        </p:txBody>
      </p:sp>
      <p:sp>
        <p:nvSpPr>
          <p:cNvPr id="30725" name="AutoShape 7">
            <a:extLst>
              <a:ext uri="{FF2B5EF4-FFF2-40B4-BE49-F238E27FC236}">
                <a16:creationId xmlns:a16="http://schemas.microsoft.com/office/drawing/2014/main" id="{680ABE20-33E1-4B60-AA9C-5A2629972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1575" y="908050"/>
            <a:ext cx="360363" cy="5048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D4504ED8-BA34-4AF6-8B9D-FAD88C022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908050"/>
            <a:ext cx="2855913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Назначение модуля</a:t>
            </a:r>
          </a:p>
        </p:txBody>
      </p:sp>
      <p:sp>
        <p:nvSpPr>
          <p:cNvPr id="15" name="Text Box 15">
            <a:extLst>
              <a:ext uri="{FF2B5EF4-FFF2-40B4-BE49-F238E27FC236}">
                <a16:creationId xmlns:a16="http://schemas.microsoft.com/office/drawing/2014/main" id="{ABA3D1F4-C635-4ACF-9663-FD0585B56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2888" y="2470150"/>
            <a:ext cx="3440112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Функциональные блоки</a:t>
            </a:r>
          </a:p>
        </p:txBody>
      </p:sp>
      <p:sp>
        <p:nvSpPr>
          <p:cNvPr id="17" name="Text Box 17">
            <a:extLst>
              <a:ext uri="{FF2B5EF4-FFF2-40B4-BE49-F238E27FC236}">
                <a16:creationId xmlns:a16="http://schemas.microsoft.com/office/drawing/2014/main" id="{E0F1B668-EEC6-4D0D-805F-F312369B9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412875"/>
            <a:ext cx="4160838" cy="9239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Высокоточный сервер времени – предоставление информации о времени.</a:t>
            </a:r>
          </a:p>
        </p:txBody>
      </p:sp>
      <p:sp>
        <p:nvSpPr>
          <p:cNvPr id="19" name="Text Box 18">
            <a:extLst>
              <a:ext uri="{FF2B5EF4-FFF2-40B4-BE49-F238E27FC236}">
                <a16:creationId xmlns:a16="http://schemas.microsoft.com/office/drawing/2014/main" id="{8B0C9D06-D2D9-465F-B646-2F93E85E4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4950" y="3073400"/>
            <a:ext cx="7840663" cy="20304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ru-RU" altLang="ru-RU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В качестве источника использует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GPS/GLONNAS,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точность – 1мс.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Способен указывать время после исчезновения источника времени – 24ч.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Интерфейсы: </a:t>
            </a:r>
            <a:r>
              <a:rPr lang="en-US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RS-485, OPTO-NMEA, IRIG, Ethernet, RS-232 (</a:t>
            </a: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сервисный)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Протоколы: </a:t>
            </a:r>
            <a:r>
              <a:rPr lang="en-US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MODBUS, NMEA, (S)NTP, PTP, IEC-61850, SNMP, HTTP, TELNET, IRIG</a:t>
            </a:r>
            <a:endParaRPr lang="ru-RU" altLang="ru-RU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Релейные входы и выходы, клавиатура и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LCD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экран 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Два независимых источника питания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Конфигурируется программой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Service</a:t>
            </a:r>
            <a:endParaRPr lang="ru-RU" altLang="ru-RU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0730" name="AutoShape 20">
            <a:extLst>
              <a:ext uri="{FF2B5EF4-FFF2-40B4-BE49-F238E27FC236}">
                <a16:creationId xmlns:a16="http://schemas.microsoft.com/office/drawing/2014/main" id="{504AF78A-4567-40B1-9083-2033A5532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588" y="2427288"/>
            <a:ext cx="360362" cy="5048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0731" name="Рисунок 11" descr="RTS_GPS-204_2">
            <a:extLst>
              <a:ext uri="{FF2B5EF4-FFF2-40B4-BE49-F238E27FC236}">
                <a16:creationId xmlns:a16="http://schemas.microsoft.com/office/drawing/2014/main" id="{AF4820FD-9690-48ED-8EF8-CBA39CE48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925" y="1363663"/>
            <a:ext cx="352107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>
            <a:extLst>
              <a:ext uri="{FF2B5EF4-FFF2-40B4-BE49-F238E27FC236}">
                <a16:creationId xmlns:a16="http://schemas.microsoft.com/office/drawing/2014/main" id="{092691D1-2FC5-49A0-81B6-4EDAEBDA16BA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992188" y="260350"/>
            <a:ext cx="8532812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ru-RU" altLang="ru-RU">
                <a:solidFill>
                  <a:srgbClr val="666633"/>
                </a:solidFill>
                <a:latin typeface="Calibri" panose="020F0502020204030204" pitchFamily="34" charset="0"/>
              </a:rPr>
              <a:t>Мультиплексор </a:t>
            </a:r>
            <a:r>
              <a:rPr lang="en-US" altLang="ru-RU">
                <a:solidFill>
                  <a:srgbClr val="666633"/>
                </a:solidFill>
                <a:latin typeface="Calibri" panose="020F0502020204030204" pitchFamily="34" charset="0"/>
              </a:rPr>
              <a:t>STC-2xx</a:t>
            </a:r>
            <a:endParaRPr lang="ru-RU" altLang="ru-RU">
              <a:solidFill>
                <a:srgbClr val="666633"/>
              </a:solidFill>
              <a:latin typeface="Calibri" panose="020F0502020204030204" pitchFamily="34" charset="0"/>
            </a:endParaRPr>
          </a:p>
        </p:txBody>
      </p:sp>
      <p:sp>
        <p:nvSpPr>
          <p:cNvPr id="31747" name="Rectangle 4">
            <a:extLst>
              <a:ext uri="{FF2B5EF4-FFF2-40B4-BE49-F238E27FC236}">
                <a16:creationId xmlns:a16="http://schemas.microsoft.com/office/drawing/2014/main" id="{ABFA9193-DB59-44CD-A215-6235863BA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6763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31748" name="Номер слайда 3">
            <a:extLst>
              <a:ext uri="{FF2B5EF4-FFF2-40B4-BE49-F238E27FC236}">
                <a16:creationId xmlns:a16="http://schemas.microsoft.com/office/drawing/2014/main" id="{2303E848-ACD8-44BD-9344-D870149D9803}"/>
              </a:ext>
            </a:extLst>
          </p:cNvPr>
          <p:cNvSpPr txBox="1">
            <a:spLocks noGrp="1"/>
          </p:cNvSpPr>
          <p:nvPr/>
        </p:nvSpPr>
        <p:spPr bwMode="auto">
          <a:xfrm>
            <a:off x="57150" y="3141663"/>
            <a:ext cx="5238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929555A-61D3-4567-A306-F6AE05D13F10}" type="slidenum">
              <a:rPr lang="ru-RU" altLang="ru-RU" sz="1400" b="1">
                <a:solidFill>
                  <a:srgbClr val="666633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ru-RU" altLang="ru-RU" sz="1400" b="1">
              <a:solidFill>
                <a:srgbClr val="666633"/>
              </a:solidFill>
              <a:latin typeface="Arial" panose="020B0604020202020204" pitchFamily="34" charset="0"/>
            </a:endParaRPr>
          </a:p>
        </p:txBody>
      </p:sp>
      <p:sp>
        <p:nvSpPr>
          <p:cNvPr id="31749" name="AutoShape 7">
            <a:extLst>
              <a:ext uri="{FF2B5EF4-FFF2-40B4-BE49-F238E27FC236}">
                <a16:creationId xmlns:a16="http://schemas.microsoft.com/office/drawing/2014/main" id="{621805E9-E65E-42C0-98BE-2C5FA0A7D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1575" y="908050"/>
            <a:ext cx="360363" cy="5048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933A73B0-F1F0-4CA8-BFE9-E2916FE4F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908050"/>
            <a:ext cx="2855913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Назначение модуля</a:t>
            </a:r>
          </a:p>
        </p:txBody>
      </p:sp>
      <p:sp>
        <p:nvSpPr>
          <p:cNvPr id="15" name="Text Box 15">
            <a:extLst>
              <a:ext uri="{FF2B5EF4-FFF2-40B4-BE49-F238E27FC236}">
                <a16:creationId xmlns:a16="http://schemas.microsoft.com/office/drawing/2014/main" id="{2DE96A8A-3705-45FB-B38D-97B328B4D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2888" y="2470150"/>
            <a:ext cx="3440112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Функциональные блоки</a:t>
            </a:r>
          </a:p>
        </p:txBody>
      </p:sp>
      <p:sp>
        <p:nvSpPr>
          <p:cNvPr id="17" name="Text Box 17">
            <a:extLst>
              <a:ext uri="{FF2B5EF4-FFF2-40B4-BE49-F238E27FC236}">
                <a16:creationId xmlns:a16="http://schemas.microsoft.com/office/drawing/2014/main" id="{B9608785-150E-48F1-88DB-33E2561CC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412875"/>
            <a:ext cx="4160838" cy="9239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Передача данных от нескольких источников информации в два резервируемых выходных канала </a:t>
            </a:r>
          </a:p>
        </p:txBody>
      </p:sp>
      <p:sp>
        <p:nvSpPr>
          <p:cNvPr id="19" name="Text Box 18">
            <a:extLst>
              <a:ext uri="{FF2B5EF4-FFF2-40B4-BE49-F238E27FC236}">
                <a16:creationId xmlns:a16="http://schemas.microsoft.com/office/drawing/2014/main" id="{30D79EA4-B253-4348-B906-0F78D4F41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4950" y="3073400"/>
            <a:ext cx="7840663" cy="23082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Разъемы передачи данных: тип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ST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или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HP </a:t>
            </a:r>
            <a:r>
              <a:rPr lang="en-US" altLang="ru-RU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VersaliteLink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(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оптоволокно), разъёмы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RS-232, RS-485</a:t>
            </a:r>
            <a:endParaRPr lang="ru-RU" altLang="ru-RU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en-US" altLang="ru-RU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Блок питания 220В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AC, DC</a:t>
            </a:r>
            <a:endParaRPr lang="ru-RU" alt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LCD </a:t>
            </a: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дисплей с клавиатурой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Светодиоды параметров работы</a:t>
            </a:r>
            <a:endParaRPr lang="ru-RU" altLang="ru-RU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ST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до 2000 м,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HP </a:t>
            </a:r>
            <a:r>
              <a:rPr lang="en-US" altLang="ru-RU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VersalityLink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до 50 м,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RS-485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до 1200 м, </a:t>
            </a:r>
            <a:r>
              <a:rPr lang="ru-RU" altLang="ru-RU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одномод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ST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до 15000 м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Специальная программа настройки</a:t>
            </a:r>
          </a:p>
        </p:txBody>
      </p:sp>
      <p:sp>
        <p:nvSpPr>
          <p:cNvPr id="31754" name="AutoShape 20">
            <a:extLst>
              <a:ext uri="{FF2B5EF4-FFF2-40B4-BE49-F238E27FC236}">
                <a16:creationId xmlns:a16="http://schemas.microsoft.com/office/drawing/2014/main" id="{3C0F1230-4BBD-4263-9283-9D53815CF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588" y="2427288"/>
            <a:ext cx="360362" cy="5048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1755" name="Рисунок 2">
            <a:extLst>
              <a:ext uri="{FF2B5EF4-FFF2-40B4-BE49-F238E27FC236}">
                <a16:creationId xmlns:a16="http://schemas.microsoft.com/office/drawing/2014/main" id="{E9D9BD8D-40E3-4501-822D-B9CB65E9D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388" y="771525"/>
            <a:ext cx="4370387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>
            <a:extLst>
              <a:ext uri="{FF2B5EF4-FFF2-40B4-BE49-F238E27FC236}">
                <a16:creationId xmlns:a16="http://schemas.microsoft.com/office/drawing/2014/main" id="{9AACE286-878F-4928-A2DA-2CAB2264C0A2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992188" y="260350"/>
            <a:ext cx="8532812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ru-RU" altLang="ru-RU">
                <a:solidFill>
                  <a:srgbClr val="666633"/>
                </a:solidFill>
                <a:latin typeface="Calibri" panose="020F0502020204030204" pitchFamily="34" charset="0"/>
              </a:rPr>
              <a:t>Контроллер телемеханики </a:t>
            </a:r>
            <a:r>
              <a:rPr lang="en-US" altLang="ru-RU">
                <a:solidFill>
                  <a:srgbClr val="666633"/>
                </a:solidFill>
                <a:latin typeface="Calibri" panose="020F0502020204030204" pitchFamily="34" charset="0"/>
              </a:rPr>
              <a:t>USP-140</a:t>
            </a:r>
            <a:endParaRPr lang="ru-RU" altLang="ru-RU">
              <a:solidFill>
                <a:srgbClr val="666633"/>
              </a:solidFill>
              <a:latin typeface="Calibri" panose="020F0502020204030204" pitchFamily="34" charset="0"/>
            </a:endParaRPr>
          </a:p>
        </p:txBody>
      </p:sp>
      <p:sp>
        <p:nvSpPr>
          <p:cNvPr id="32771" name="Rectangle 4">
            <a:extLst>
              <a:ext uri="{FF2B5EF4-FFF2-40B4-BE49-F238E27FC236}">
                <a16:creationId xmlns:a16="http://schemas.microsoft.com/office/drawing/2014/main" id="{5BEFE7F9-50F4-49C5-8966-B2EA6F340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6763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32772" name="Номер слайда 3">
            <a:extLst>
              <a:ext uri="{FF2B5EF4-FFF2-40B4-BE49-F238E27FC236}">
                <a16:creationId xmlns:a16="http://schemas.microsoft.com/office/drawing/2014/main" id="{162A20AB-9C79-4C25-BC22-78EF9F93D7D9}"/>
              </a:ext>
            </a:extLst>
          </p:cNvPr>
          <p:cNvSpPr txBox="1">
            <a:spLocks noGrp="1"/>
          </p:cNvSpPr>
          <p:nvPr/>
        </p:nvSpPr>
        <p:spPr bwMode="auto">
          <a:xfrm>
            <a:off x="57150" y="3151188"/>
            <a:ext cx="5238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7C08098-19E8-4DD3-98DE-22CB8241B8CA}" type="slidenum">
              <a:rPr lang="ru-RU" altLang="ru-RU" sz="1400" b="1">
                <a:solidFill>
                  <a:srgbClr val="666633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ru-RU" altLang="ru-RU" sz="1400" b="1">
              <a:solidFill>
                <a:srgbClr val="666633"/>
              </a:solidFill>
              <a:latin typeface="Arial" panose="020B0604020202020204" pitchFamily="34" charset="0"/>
            </a:endParaRPr>
          </a:p>
        </p:txBody>
      </p:sp>
      <p:sp>
        <p:nvSpPr>
          <p:cNvPr id="32773" name="AutoShape 7">
            <a:extLst>
              <a:ext uri="{FF2B5EF4-FFF2-40B4-BE49-F238E27FC236}">
                <a16:creationId xmlns:a16="http://schemas.microsoft.com/office/drawing/2014/main" id="{34B30580-E96F-44CC-8029-3D809C2ED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6700" y="5008563"/>
            <a:ext cx="360363" cy="5048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74" name="AutoShape 7">
            <a:extLst>
              <a:ext uri="{FF2B5EF4-FFF2-40B4-BE49-F238E27FC236}">
                <a16:creationId xmlns:a16="http://schemas.microsoft.com/office/drawing/2014/main" id="{B9B703A7-4BE7-4B90-9B23-C1A95BC1741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044950" y="5757863"/>
            <a:ext cx="360363" cy="5048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id="{5407A4C4-AA97-413B-9BDF-2EAB0714B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9863" y="4589463"/>
            <a:ext cx="492125" cy="46196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ТС</a:t>
            </a:r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4D09D188-672F-4A8D-854B-087CD6A76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1450" y="5441950"/>
            <a:ext cx="509588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ТУ</a:t>
            </a:r>
          </a:p>
        </p:txBody>
      </p:sp>
      <p:sp>
        <p:nvSpPr>
          <p:cNvPr id="32777" name="AutoShape 7">
            <a:extLst>
              <a:ext uri="{FF2B5EF4-FFF2-40B4-BE49-F238E27FC236}">
                <a16:creationId xmlns:a16="http://schemas.microsoft.com/office/drawing/2014/main" id="{DA3EB69D-F841-464A-8D69-4F8F2F008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9213" y="5191125"/>
            <a:ext cx="1119187" cy="5048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Text Box 14">
            <a:extLst>
              <a:ext uri="{FF2B5EF4-FFF2-40B4-BE49-F238E27FC236}">
                <a16:creationId xmlns:a16="http://schemas.microsoft.com/office/drawing/2014/main" id="{67A25E31-091A-458E-974D-CFF2BE7E7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7600" y="4824413"/>
            <a:ext cx="1522413" cy="46196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60870-10</a:t>
            </a: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27" name="Text Box 14">
            <a:extLst>
              <a:ext uri="{FF2B5EF4-FFF2-40B4-BE49-F238E27FC236}">
                <a16:creationId xmlns:a16="http://schemas.microsoft.com/office/drawing/2014/main" id="{690D7F4A-0BAE-4BD4-B4A6-DBB3651D3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5238" y="5602288"/>
            <a:ext cx="1343025" cy="46196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GPRS/3G</a:t>
            </a:r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32780" name="Рисунок 9">
            <a:extLst>
              <a:ext uri="{FF2B5EF4-FFF2-40B4-BE49-F238E27FC236}">
                <a16:creationId xmlns:a16="http://schemas.microsoft.com/office/drawing/2014/main" id="{11DA8ACE-34B4-4EEB-8C1B-C22340392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0" y="4783138"/>
            <a:ext cx="1452563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 Box 14">
            <a:extLst>
              <a:ext uri="{FF2B5EF4-FFF2-40B4-BE49-F238E27FC236}">
                <a16:creationId xmlns:a16="http://schemas.microsoft.com/office/drawing/2014/main" id="{C0AD4105-9A3C-4DA7-904C-0082C74B5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2663" y="4202113"/>
            <a:ext cx="2246312" cy="46196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Сеть оператора</a:t>
            </a:r>
          </a:p>
        </p:txBody>
      </p:sp>
      <p:sp>
        <p:nvSpPr>
          <p:cNvPr id="32782" name="AutoShape 7">
            <a:extLst>
              <a:ext uri="{FF2B5EF4-FFF2-40B4-BE49-F238E27FC236}">
                <a16:creationId xmlns:a16="http://schemas.microsoft.com/office/drawing/2014/main" id="{8C8D6A9F-05F8-4652-9F25-765998E59283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7404894" y="3877469"/>
            <a:ext cx="360363" cy="5048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83" name="AutoShape 7">
            <a:extLst>
              <a:ext uri="{FF2B5EF4-FFF2-40B4-BE49-F238E27FC236}">
                <a16:creationId xmlns:a16="http://schemas.microsoft.com/office/drawing/2014/main" id="{8F7F8AE5-5AA3-4471-8645-A9C7575C469E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7993856" y="3877469"/>
            <a:ext cx="360363" cy="5048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84" name="AutoShape 7">
            <a:extLst>
              <a:ext uri="{FF2B5EF4-FFF2-40B4-BE49-F238E27FC236}">
                <a16:creationId xmlns:a16="http://schemas.microsoft.com/office/drawing/2014/main" id="{B0F65DA3-5225-4CCF-8D52-C36B59621AF6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8611395" y="3860006"/>
            <a:ext cx="360362" cy="5048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85" name="AutoShape 7">
            <a:extLst>
              <a:ext uri="{FF2B5EF4-FFF2-40B4-BE49-F238E27FC236}">
                <a16:creationId xmlns:a16="http://schemas.microsoft.com/office/drawing/2014/main" id="{85ECD8BD-0FB3-405B-ADF0-A4873E889574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9213057" y="3856831"/>
            <a:ext cx="360362" cy="5048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86" name="AutoShape 7">
            <a:extLst>
              <a:ext uri="{FF2B5EF4-FFF2-40B4-BE49-F238E27FC236}">
                <a16:creationId xmlns:a16="http://schemas.microsoft.com/office/drawing/2014/main" id="{B2FAAF5D-F2FE-49C9-9330-29B5707A6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1575" y="908050"/>
            <a:ext cx="360363" cy="5048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" name="Text Box 14">
            <a:extLst>
              <a:ext uri="{FF2B5EF4-FFF2-40B4-BE49-F238E27FC236}">
                <a16:creationId xmlns:a16="http://schemas.microsoft.com/office/drawing/2014/main" id="{6144B4A4-3D6A-45C6-B103-509EB5355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908050"/>
            <a:ext cx="2855913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Назначение модуля</a:t>
            </a:r>
          </a:p>
        </p:txBody>
      </p:sp>
      <p:sp>
        <p:nvSpPr>
          <p:cNvPr id="45" name="Text Box 17">
            <a:extLst>
              <a:ext uri="{FF2B5EF4-FFF2-40B4-BE49-F238E27FC236}">
                <a16:creationId xmlns:a16="http://schemas.microsoft.com/office/drawing/2014/main" id="{38DD5049-F8FB-430C-BD44-223E4F150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412875"/>
            <a:ext cx="3557588" cy="646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Контроль и управление в распределенных объектах </a:t>
            </a:r>
          </a:p>
        </p:txBody>
      </p:sp>
      <p:pic>
        <p:nvPicPr>
          <p:cNvPr id="32789" name="Рисунок 2">
            <a:extLst>
              <a:ext uri="{FF2B5EF4-FFF2-40B4-BE49-F238E27FC236}">
                <a16:creationId xmlns:a16="http://schemas.microsoft.com/office/drawing/2014/main" id="{B91F260A-D485-4171-A9EC-F9758D9E8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13" y="842963"/>
            <a:ext cx="4405312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0" name="Рисунок 46">
            <a:extLst>
              <a:ext uri="{FF2B5EF4-FFF2-40B4-BE49-F238E27FC236}">
                <a16:creationId xmlns:a16="http://schemas.microsoft.com/office/drawing/2014/main" id="{BF2759A9-3EC0-4C02-A777-471140907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5068888"/>
            <a:ext cx="1546225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 Box 15">
            <a:extLst>
              <a:ext uri="{FF2B5EF4-FFF2-40B4-BE49-F238E27FC236}">
                <a16:creationId xmlns:a16="http://schemas.microsoft.com/office/drawing/2014/main" id="{EAF8C01F-5FCD-4A29-892C-EDF8B6CCF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75" y="2095500"/>
            <a:ext cx="3440113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Функциональные блоки</a:t>
            </a:r>
          </a:p>
        </p:txBody>
      </p:sp>
      <p:sp>
        <p:nvSpPr>
          <p:cNvPr id="32792" name="AutoShape 20">
            <a:extLst>
              <a:ext uri="{FF2B5EF4-FFF2-40B4-BE49-F238E27FC236}">
                <a16:creationId xmlns:a16="http://schemas.microsoft.com/office/drawing/2014/main" id="{1C95478B-A0FE-4A9F-B6C9-520033E32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1575" y="2052638"/>
            <a:ext cx="360363" cy="5048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0" name="Text Box 17">
            <a:extLst>
              <a:ext uri="{FF2B5EF4-FFF2-40B4-BE49-F238E27FC236}">
                <a16:creationId xmlns:a16="http://schemas.microsoft.com/office/drawing/2014/main" id="{0DFB08B9-FD8A-46F6-90B8-6D8D18C31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38" y="2674938"/>
            <a:ext cx="3556000" cy="17541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C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вязь в сети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Ethernet</a:t>
            </a:r>
          </a:p>
          <a:p>
            <a:pPr eaLnBrk="1" hangingPunct="1">
              <a:buFontTx/>
              <a:buChar char="•"/>
              <a:defRPr/>
            </a:pP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Связь в технологии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GSM</a:t>
            </a:r>
          </a:p>
          <a:p>
            <a:pPr eaLnBrk="1" hangingPunct="1">
              <a:buFontTx/>
              <a:buChar char="•"/>
              <a:defRPr/>
            </a:pP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Протоколы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DNP 3.0, 60870-5-101/104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endParaRPr lang="en-US" altLang="ru-RU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Сбор информации, управление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Интеграция по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RS-232/RS-485</a:t>
            </a:r>
            <a:endParaRPr lang="ru-RU" altLang="ru-RU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push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>
            <a:extLst>
              <a:ext uri="{FF2B5EF4-FFF2-40B4-BE49-F238E27FC236}">
                <a16:creationId xmlns:a16="http://schemas.microsoft.com/office/drawing/2014/main" id="{3FF94AF4-2FB8-4123-81DE-282A915A53A1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352550" y="260350"/>
            <a:ext cx="8172450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ru-RU" altLang="ru-RU">
                <a:solidFill>
                  <a:srgbClr val="666633"/>
                </a:solidFill>
                <a:latin typeface="Calibri" panose="020F0502020204030204" pitchFamily="34" charset="0"/>
              </a:rPr>
              <a:t>Протоколы в Микронике</a:t>
            </a:r>
          </a:p>
        </p:txBody>
      </p:sp>
      <p:sp>
        <p:nvSpPr>
          <p:cNvPr id="33795" name="Rectangle 4">
            <a:extLst>
              <a:ext uri="{FF2B5EF4-FFF2-40B4-BE49-F238E27FC236}">
                <a16:creationId xmlns:a16="http://schemas.microsoft.com/office/drawing/2014/main" id="{462A1466-6B12-4D12-85FD-90975A59A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6763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83973" name="Text Box 5">
            <a:extLst>
              <a:ext uri="{FF2B5EF4-FFF2-40B4-BE49-F238E27FC236}">
                <a16:creationId xmlns:a16="http://schemas.microsoft.com/office/drawing/2014/main" id="{69A96AF6-CFF3-4E15-9DAC-D8A92BCD3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600" y="977900"/>
            <a:ext cx="8299450" cy="2678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lvl="1"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Протоколы автоматизации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MODBUS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– массовый и простой, построен на архитектуре «клиент – сервер». Есть версия для сети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TCP/IP – Modbus TCP</a:t>
            </a:r>
            <a:endParaRPr lang="ru-RU" altLang="ru-RU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marL="7429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DNP 3.0 –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поддерживает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RS-485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и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TCP/IP.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Возможность передачи данных между ведомыми устройствами. Спорадическая передача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IEK-60870 –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предназначен для электроэнергетики. Архитектура «клиент – сервер». 101 – для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RS-485, 104 –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для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TCP/IP, 103 –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для интеграции РЗА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IEK-61850 –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абстрактные модели оборудования, язык описания –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SLC. MMS –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для передачи данных на сервер,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GOOSE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– обмен между контроллерами</a:t>
            </a:r>
          </a:p>
        </p:txBody>
      </p:sp>
      <p:sp>
        <p:nvSpPr>
          <p:cNvPr id="33797" name="AutoShape 7">
            <a:extLst>
              <a:ext uri="{FF2B5EF4-FFF2-40B4-BE49-F238E27FC236}">
                <a16:creationId xmlns:a16="http://schemas.microsoft.com/office/drawing/2014/main" id="{812FB31D-EFF2-482B-86A0-7ECEA1BA6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600" y="977900"/>
            <a:ext cx="360363" cy="5048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798" name="AutoShape 6">
            <a:extLst>
              <a:ext uri="{FF2B5EF4-FFF2-40B4-BE49-F238E27FC236}">
                <a16:creationId xmlns:a16="http://schemas.microsoft.com/office/drawing/2014/main" id="{BE56567E-400A-4569-A2B1-EC00E415A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600" y="3568700"/>
            <a:ext cx="360363" cy="5048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295DDA57-B91C-4BBB-97ED-9A5CB8425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600" y="3570288"/>
            <a:ext cx="7986713" cy="24003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lvl="1"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Дополнительные протоколы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SNTP –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синхронизация времени устройств работающих в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сети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Ethernet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SNMP –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сетевой протокол для управления устройствами в сети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Ethernet.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Определение статусов работы, внутренних показателей и т.д.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HTTP –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контроль и управление устройствами через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web-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интерфейс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endParaRPr lang="ru-RU" altLang="ru-RU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marL="7429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FTP –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передача файлов в сети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Ethernet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Telnet –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дистанционный терминал 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Локальный терминал – сервисный канал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RS-232</a:t>
            </a:r>
            <a:endParaRPr lang="ru-RU" altLang="ru-RU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3800" name="Номер слайда 3">
            <a:extLst>
              <a:ext uri="{FF2B5EF4-FFF2-40B4-BE49-F238E27FC236}">
                <a16:creationId xmlns:a16="http://schemas.microsoft.com/office/drawing/2014/main" id="{BB99A17E-3117-4775-A814-E0AF8BB7C62F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3141663"/>
            <a:ext cx="5238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ECFF924-C7AD-4DB9-B576-124143FE64F7}" type="slidenum">
              <a:rPr lang="ru-RU" altLang="ru-RU" sz="1400" b="1">
                <a:solidFill>
                  <a:srgbClr val="666633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ru-RU" altLang="ru-RU" sz="1400" b="1">
              <a:solidFill>
                <a:srgbClr val="666633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>
            <a:extLst>
              <a:ext uri="{FF2B5EF4-FFF2-40B4-BE49-F238E27FC236}">
                <a16:creationId xmlns:a16="http://schemas.microsoft.com/office/drawing/2014/main" id="{AFEEC68F-D356-47E7-8743-F694866A2B56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352550" y="260350"/>
            <a:ext cx="8172450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en-US" altLang="ru-RU">
                <a:solidFill>
                  <a:srgbClr val="666633"/>
                </a:solidFill>
                <a:latin typeface="Calibri" panose="020F0502020204030204" pitchFamily="34" charset="0"/>
              </a:rPr>
              <a:t>MODBUS</a:t>
            </a:r>
            <a:endParaRPr lang="ru-RU" altLang="ru-RU">
              <a:solidFill>
                <a:srgbClr val="666633"/>
              </a:solidFill>
              <a:latin typeface="Calibri" panose="020F0502020204030204" pitchFamily="34" charset="0"/>
            </a:endParaRPr>
          </a:p>
        </p:txBody>
      </p:sp>
      <p:sp>
        <p:nvSpPr>
          <p:cNvPr id="34819" name="Rectangle 4">
            <a:extLst>
              <a:ext uri="{FF2B5EF4-FFF2-40B4-BE49-F238E27FC236}">
                <a16:creationId xmlns:a16="http://schemas.microsoft.com/office/drawing/2014/main" id="{9E2EBF23-4AFE-4BF8-82A8-525657144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6763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34820" name="Номер слайда 3">
            <a:extLst>
              <a:ext uri="{FF2B5EF4-FFF2-40B4-BE49-F238E27FC236}">
                <a16:creationId xmlns:a16="http://schemas.microsoft.com/office/drawing/2014/main" id="{C680B327-6F10-4738-A92D-325ACB6DE536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3141663"/>
            <a:ext cx="5238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D9AF6C3-49E7-4DEF-8817-686D6D3F9A76}" type="slidenum">
              <a:rPr lang="ru-RU" altLang="ru-RU" sz="1400" b="1">
                <a:solidFill>
                  <a:srgbClr val="666633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ru-RU" altLang="ru-RU" sz="1400" b="1">
              <a:solidFill>
                <a:srgbClr val="666633"/>
              </a:solidFill>
              <a:latin typeface="Arial" panose="020B0604020202020204" pitchFamily="34" charset="0"/>
            </a:endParaRPr>
          </a:p>
        </p:txBody>
      </p:sp>
      <p:sp>
        <p:nvSpPr>
          <p:cNvPr id="34821" name="AutoShape 6">
            <a:extLst>
              <a:ext uri="{FF2B5EF4-FFF2-40B4-BE49-F238E27FC236}">
                <a16:creationId xmlns:a16="http://schemas.microsoft.com/office/drawing/2014/main" id="{A82810A7-7B63-4D72-A9E5-BD899BF63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9513" y="4076700"/>
            <a:ext cx="360362" cy="5048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22" name="AutoShape 7">
            <a:extLst>
              <a:ext uri="{FF2B5EF4-FFF2-40B4-BE49-F238E27FC236}">
                <a16:creationId xmlns:a16="http://schemas.microsoft.com/office/drawing/2014/main" id="{B23372BB-0BA7-46B5-B867-61E5F240F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1575" y="908050"/>
            <a:ext cx="360363" cy="5048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E75F9BA3-82B9-40DA-80DF-D1B04306D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908050"/>
            <a:ext cx="2984500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Физический уровень</a:t>
            </a:r>
          </a:p>
        </p:txBody>
      </p:sp>
      <p:sp>
        <p:nvSpPr>
          <p:cNvPr id="19" name="Text Box 15">
            <a:extLst>
              <a:ext uri="{FF2B5EF4-FFF2-40B4-BE49-F238E27FC236}">
                <a16:creationId xmlns:a16="http://schemas.microsoft.com/office/drawing/2014/main" id="{CCB24662-E22B-4297-9244-6CCCED8B1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75" y="2324100"/>
            <a:ext cx="2876550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Канальный уровень</a:t>
            </a:r>
          </a:p>
        </p:txBody>
      </p:sp>
      <p:sp>
        <p:nvSpPr>
          <p:cNvPr id="20" name="Text Box 16">
            <a:extLst>
              <a:ext uri="{FF2B5EF4-FFF2-40B4-BE49-F238E27FC236}">
                <a16:creationId xmlns:a16="http://schemas.microsoft.com/office/drawing/2014/main" id="{D4D19294-B076-4580-8560-F881DDC8E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38" y="4117975"/>
            <a:ext cx="3040062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Прикладной уровень</a:t>
            </a:r>
          </a:p>
        </p:txBody>
      </p:sp>
      <p:sp>
        <p:nvSpPr>
          <p:cNvPr id="21" name="Text Box 17">
            <a:extLst>
              <a:ext uri="{FF2B5EF4-FFF2-40B4-BE49-F238E27FC236}">
                <a16:creationId xmlns:a16="http://schemas.microsoft.com/office/drawing/2014/main" id="{DD42CFD9-CC36-4D1E-B8C1-B79F637C9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412875"/>
            <a:ext cx="3155950" cy="9239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Разработан в 1979г. </a:t>
            </a:r>
            <a:r>
              <a:rPr lang="en-US" altLang="ru-RU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Modicon</a:t>
            </a:r>
            <a:endParaRPr lang="en-US" altLang="ru-RU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RTU, ASCII – RS-232/RS-485</a:t>
            </a:r>
            <a:endParaRPr lang="ru-RU" altLang="ru-RU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TCP - Ethernet</a:t>
            </a:r>
            <a:endParaRPr lang="ru-RU" altLang="ru-RU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3" name="Text Box 19">
            <a:extLst>
              <a:ext uri="{FF2B5EF4-FFF2-40B4-BE49-F238E27FC236}">
                <a16:creationId xmlns:a16="http://schemas.microsoft.com/office/drawing/2014/main" id="{9AB0864C-D0EE-4508-8220-32B254770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38" y="4664075"/>
            <a:ext cx="4375150" cy="9239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Опрос модулей по шинам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LVDS, MS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                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Интеграция датчиков, смежных систем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Данные в целочисленном формате</a:t>
            </a:r>
          </a:p>
        </p:txBody>
      </p:sp>
      <p:sp>
        <p:nvSpPr>
          <p:cNvPr id="34828" name="AutoShape 20">
            <a:extLst>
              <a:ext uri="{FF2B5EF4-FFF2-40B4-BE49-F238E27FC236}">
                <a16:creationId xmlns:a16="http://schemas.microsoft.com/office/drawing/2014/main" id="{EF8F43AA-85B0-4B54-B70F-487317E73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1575" y="2276475"/>
            <a:ext cx="360363" cy="5048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Text Box 17">
            <a:extLst>
              <a:ext uri="{FF2B5EF4-FFF2-40B4-BE49-F238E27FC236}">
                <a16:creationId xmlns:a16="http://schemas.microsoft.com/office/drawing/2014/main" id="{0A596EA9-9F85-4F0D-A96B-068EB49CA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2868613"/>
            <a:ext cx="3155950" cy="12017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Modbus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адрес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Интервалы опроса ТС, ТИ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Адреса регистров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Код функции</a:t>
            </a:r>
            <a:endParaRPr lang="en-US" altLang="ru-RU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34830" name="Рисунок 2">
            <a:extLst>
              <a:ext uri="{FF2B5EF4-FFF2-40B4-BE49-F238E27FC236}">
                <a16:creationId xmlns:a16="http://schemas.microsoft.com/office/drawing/2014/main" id="{58947B84-E84D-42D2-9A2B-32BB4D4B5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31863"/>
            <a:ext cx="4464050" cy="324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id="{3AC7C1D9-B578-478D-AD94-08B78D0BF4AF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352550" y="260350"/>
            <a:ext cx="8172450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ru-RU" altLang="ru-RU">
                <a:solidFill>
                  <a:srgbClr val="666633"/>
                </a:solidFill>
                <a:latin typeface="Calibri" panose="020F0502020204030204" pitchFamily="34" charset="0"/>
              </a:rPr>
              <a:t>Поколения АСУТП(ССПИ) / О компании Микроника</a:t>
            </a:r>
          </a:p>
        </p:txBody>
      </p:sp>
      <p:sp>
        <p:nvSpPr>
          <p:cNvPr id="17411" name="Rectangle 4">
            <a:extLst>
              <a:ext uri="{FF2B5EF4-FFF2-40B4-BE49-F238E27FC236}">
                <a16:creationId xmlns:a16="http://schemas.microsoft.com/office/drawing/2014/main" id="{08CF7A61-27C1-44A1-BF1A-24A55E33C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6763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83973" name="Text Box 5">
            <a:extLst>
              <a:ext uri="{FF2B5EF4-FFF2-40B4-BE49-F238E27FC236}">
                <a16:creationId xmlns:a16="http://schemas.microsoft.com/office/drawing/2014/main" id="{B4379BD2-ADF3-479E-8253-A60D0AF24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600" y="977900"/>
            <a:ext cx="7058025" cy="2124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lvl="1"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Развитие систем АСУТП (ССПИ) в России.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1 поколение. 1980-2000. Микропроцессорные системы. Жесткая логика.</a:t>
            </a:r>
            <a:r>
              <a:rPr lang="pl-PL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endParaRPr lang="ru-RU" altLang="ru-RU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marL="7429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2 поколение. 2000-н.в. Программируемая логика. Протоколы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IEC 60870.</a:t>
            </a:r>
            <a:endParaRPr lang="ru-RU" altLang="ru-RU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marL="7429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3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поколение. 2015-н.в. Цифровая подстанция. Протоколы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IEC 61850.</a:t>
            </a:r>
            <a:endParaRPr lang="ru-RU" altLang="ru-RU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7413" name="AutoShape 7">
            <a:extLst>
              <a:ext uri="{FF2B5EF4-FFF2-40B4-BE49-F238E27FC236}">
                <a16:creationId xmlns:a16="http://schemas.microsoft.com/office/drawing/2014/main" id="{462B2C05-A015-463A-AD1E-F916402E4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600" y="938213"/>
            <a:ext cx="360363" cy="5048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14" name="AutoShape 6">
            <a:extLst>
              <a:ext uri="{FF2B5EF4-FFF2-40B4-BE49-F238E27FC236}">
                <a16:creationId xmlns:a16="http://schemas.microsoft.com/office/drawing/2014/main" id="{D82A74C8-69C9-40A2-B53D-CF98E5725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600" y="3176588"/>
            <a:ext cx="360363" cy="5048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6FCF91EC-CBDE-4F8F-8A4B-0C430516E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600" y="3176588"/>
            <a:ext cx="7058025" cy="2124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lvl="1"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О компании Микроника.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Основана в г. Познань Польша 1983 г. на базе</a:t>
            </a:r>
            <a:r>
              <a:rPr lang="pl-PL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профильного НИИ.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В России с 2010 года как НПП Микроника. Производство и внедрение более 300 объектов.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С 2017 года БС-</a:t>
            </a:r>
            <a:r>
              <a:rPr lang="ru-RU" altLang="ru-RU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Енерго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– центр компетенций и официальный представитель.</a:t>
            </a:r>
          </a:p>
        </p:txBody>
      </p:sp>
      <p:sp>
        <p:nvSpPr>
          <p:cNvPr id="17416" name="Номер слайда 3">
            <a:extLst>
              <a:ext uri="{FF2B5EF4-FFF2-40B4-BE49-F238E27FC236}">
                <a16:creationId xmlns:a16="http://schemas.microsoft.com/office/drawing/2014/main" id="{0C9EA653-651C-4907-ABEA-3C3D9CC35DCF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3141663"/>
            <a:ext cx="5238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FE8D938-6606-4859-A0BA-26197460EED6}" type="slidenum">
              <a:rPr lang="ru-RU" altLang="ru-RU" sz="1400" b="1">
                <a:solidFill>
                  <a:srgbClr val="666633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400" b="1">
              <a:solidFill>
                <a:srgbClr val="666633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>
            <a:extLst>
              <a:ext uri="{FF2B5EF4-FFF2-40B4-BE49-F238E27FC236}">
                <a16:creationId xmlns:a16="http://schemas.microsoft.com/office/drawing/2014/main" id="{FA2C32EE-7D7E-4EC6-8517-31D238A9C392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352550" y="260350"/>
            <a:ext cx="8172450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en-US" altLang="ru-RU">
                <a:solidFill>
                  <a:srgbClr val="666633"/>
                </a:solidFill>
                <a:latin typeface="Calibri" panose="020F0502020204030204" pitchFamily="34" charset="0"/>
              </a:rPr>
              <a:t>DNP 3</a:t>
            </a:r>
            <a:endParaRPr lang="ru-RU" altLang="ru-RU">
              <a:solidFill>
                <a:srgbClr val="666633"/>
              </a:solidFill>
              <a:latin typeface="Calibri" panose="020F0502020204030204" pitchFamily="34" charset="0"/>
            </a:endParaRPr>
          </a:p>
        </p:txBody>
      </p:sp>
      <p:sp>
        <p:nvSpPr>
          <p:cNvPr id="35843" name="Rectangle 4">
            <a:extLst>
              <a:ext uri="{FF2B5EF4-FFF2-40B4-BE49-F238E27FC236}">
                <a16:creationId xmlns:a16="http://schemas.microsoft.com/office/drawing/2014/main" id="{5D1A4264-0D55-413F-83ED-5B5E61511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6763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35844" name="Номер слайда 3">
            <a:extLst>
              <a:ext uri="{FF2B5EF4-FFF2-40B4-BE49-F238E27FC236}">
                <a16:creationId xmlns:a16="http://schemas.microsoft.com/office/drawing/2014/main" id="{9F98B60E-591C-4DD9-AA21-7E77281513CB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3141663"/>
            <a:ext cx="5238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BD68D18-A374-4B18-83E5-A2311AA440E2}" type="slidenum">
              <a:rPr lang="ru-RU" altLang="ru-RU" sz="1400" b="1">
                <a:solidFill>
                  <a:srgbClr val="666633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ru-RU" altLang="ru-RU" sz="1400" b="1">
              <a:solidFill>
                <a:srgbClr val="666633"/>
              </a:solidFill>
              <a:latin typeface="Arial" panose="020B0604020202020204" pitchFamily="34" charset="0"/>
            </a:endParaRPr>
          </a:p>
        </p:txBody>
      </p:sp>
      <p:sp>
        <p:nvSpPr>
          <p:cNvPr id="35845" name="AutoShape 6">
            <a:extLst>
              <a:ext uri="{FF2B5EF4-FFF2-40B4-BE49-F238E27FC236}">
                <a16:creationId xmlns:a16="http://schemas.microsoft.com/office/drawing/2014/main" id="{DAF071AC-53F2-4A6D-981B-C2DEC930A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9513" y="4076700"/>
            <a:ext cx="360362" cy="5048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846" name="AutoShape 7">
            <a:extLst>
              <a:ext uri="{FF2B5EF4-FFF2-40B4-BE49-F238E27FC236}">
                <a16:creationId xmlns:a16="http://schemas.microsoft.com/office/drawing/2014/main" id="{A8D7625B-1325-4BC2-989D-8BF2911D0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1575" y="908050"/>
            <a:ext cx="360363" cy="5048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A6FE0762-79CC-4A31-A372-2724AE640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908050"/>
            <a:ext cx="2984500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Физический уровень</a:t>
            </a:r>
          </a:p>
        </p:txBody>
      </p:sp>
      <p:sp>
        <p:nvSpPr>
          <p:cNvPr id="19" name="Text Box 15">
            <a:extLst>
              <a:ext uri="{FF2B5EF4-FFF2-40B4-BE49-F238E27FC236}">
                <a16:creationId xmlns:a16="http://schemas.microsoft.com/office/drawing/2014/main" id="{E421BAB2-48BE-4FB6-BF40-B16F8E600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75" y="2058988"/>
            <a:ext cx="2876550" cy="46196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Канальный уровень</a:t>
            </a:r>
          </a:p>
        </p:txBody>
      </p:sp>
      <p:sp>
        <p:nvSpPr>
          <p:cNvPr id="20" name="Text Box 16">
            <a:extLst>
              <a:ext uri="{FF2B5EF4-FFF2-40B4-BE49-F238E27FC236}">
                <a16:creationId xmlns:a16="http://schemas.microsoft.com/office/drawing/2014/main" id="{3F1A1021-F745-482B-B892-44FAC58EF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38" y="4117975"/>
            <a:ext cx="3040062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Прикладной уровень</a:t>
            </a:r>
          </a:p>
        </p:txBody>
      </p:sp>
      <p:sp>
        <p:nvSpPr>
          <p:cNvPr id="21" name="Text Box 17">
            <a:extLst>
              <a:ext uri="{FF2B5EF4-FFF2-40B4-BE49-F238E27FC236}">
                <a16:creationId xmlns:a16="http://schemas.microsoft.com/office/drawing/2014/main" id="{4B7FC0EC-2608-4DB7-837E-0928F1731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412875"/>
            <a:ext cx="4089400" cy="646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Разработан в 1993г.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GE </a:t>
            </a:r>
            <a:r>
              <a:rPr lang="en-US" altLang="ru-RU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Kanada</a:t>
            </a:r>
            <a:endParaRPr lang="en-US" altLang="ru-RU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Интерфейсы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– RS-485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,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Ethernet</a:t>
            </a:r>
            <a:endParaRPr lang="ru-RU" altLang="ru-RU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3" name="Text Box 19">
            <a:extLst>
              <a:ext uri="{FF2B5EF4-FFF2-40B4-BE49-F238E27FC236}">
                <a16:creationId xmlns:a16="http://schemas.microsoft.com/office/drawing/2014/main" id="{C12D3A2E-A87C-48DF-83E5-656E44674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38" y="4664075"/>
            <a:ext cx="4375150" cy="12001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Данные между контроллерами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Канал связи с </a:t>
            </a:r>
            <a:r>
              <a:rPr lang="en-US" altLang="ru-RU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Syndis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RV</a:t>
            </a:r>
            <a:endParaRPr lang="ru-RU" altLang="ru-RU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Данные в формате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float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, бит «описатель качества», метка времени</a:t>
            </a:r>
          </a:p>
        </p:txBody>
      </p:sp>
      <p:sp>
        <p:nvSpPr>
          <p:cNvPr id="35852" name="AutoShape 20">
            <a:extLst>
              <a:ext uri="{FF2B5EF4-FFF2-40B4-BE49-F238E27FC236}">
                <a16:creationId xmlns:a16="http://schemas.microsoft.com/office/drawing/2014/main" id="{112E8A29-7C82-4016-8AB9-E1A7C3185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1575" y="2011363"/>
            <a:ext cx="360363" cy="5048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Text Box 17">
            <a:extLst>
              <a:ext uri="{FF2B5EF4-FFF2-40B4-BE49-F238E27FC236}">
                <a16:creationId xmlns:a16="http://schemas.microsoft.com/office/drawing/2014/main" id="{4C06CB07-CE34-4F2C-9BCD-8FA2E1456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38" y="2619375"/>
            <a:ext cx="3781425" cy="14779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DNP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и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IP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адреса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Номера портов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Интервалы общего опроса, спорадическая передача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Адреса регистров</a:t>
            </a:r>
            <a:endParaRPr lang="en-US" altLang="ru-RU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35854" name="Рисунок 8">
            <a:extLst>
              <a:ext uri="{FF2B5EF4-FFF2-40B4-BE49-F238E27FC236}">
                <a16:creationId xmlns:a16="http://schemas.microsoft.com/office/drawing/2014/main" id="{77BF98EE-6862-4538-B8BF-BED2076ED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906463"/>
            <a:ext cx="367188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>
            <a:extLst>
              <a:ext uri="{FF2B5EF4-FFF2-40B4-BE49-F238E27FC236}">
                <a16:creationId xmlns:a16="http://schemas.microsoft.com/office/drawing/2014/main" id="{3F398D86-1250-4B7E-8ACE-D2CB0756D8DD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352550" y="260350"/>
            <a:ext cx="8172450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en-US" altLang="ru-RU">
                <a:solidFill>
                  <a:srgbClr val="666633"/>
                </a:solidFill>
                <a:latin typeface="Calibri" panose="020F0502020204030204" pitchFamily="34" charset="0"/>
              </a:rPr>
              <a:t>IEC 60870</a:t>
            </a:r>
            <a:endParaRPr lang="ru-RU" altLang="ru-RU">
              <a:solidFill>
                <a:srgbClr val="666633"/>
              </a:solidFill>
              <a:latin typeface="Calibri" panose="020F0502020204030204" pitchFamily="34" charset="0"/>
            </a:endParaRPr>
          </a:p>
        </p:txBody>
      </p:sp>
      <p:sp>
        <p:nvSpPr>
          <p:cNvPr id="36867" name="Rectangle 4">
            <a:extLst>
              <a:ext uri="{FF2B5EF4-FFF2-40B4-BE49-F238E27FC236}">
                <a16:creationId xmlns:a16="http://schemas.microsoft.com/office/drawing/2014/main" id="{99AD58FD-BD38-4C8D-8470-CB9ADCECA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6763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36868" name="Номер слайда 3">
            <a:extLst>
              <a:ext uri="{FF2B5EF4-FFF2-40B4-BE49-F238E27FC236}">
                <a16:creationId xmlns:a16="http://schemas.microsoft.com/office/drawing/2014/main" id="{68A9CE17-B470-4760-855E-9E2DB103915C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3141663"/>
            <a:ext cx="5238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1347303-0954-47A1-A13D-64628DC70A72}" type="slidenum">
              <a:rPr lang="ru-RU" altLang="ru-RU" sz="1400" b="1">
                <a:solidFill>
                  <a:srgbClr val="666633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ru-RU" altLang="ru-RU" sz="1400" b="1">
              <a:solidFill>
                <a:srgbClr val="666633"/>
              </a:solidFill>
              <a:latin typeface="Arial" panose="020B0604020202020204" pitchFamily="34" charset="0"/>
            </a:endParaRPr>
          </a:p>
        </p:txBody>
      </p:sp>
      <p:sp>
        <p:nvSpPr>
          <p:cNvPr id="36869" name="AutoShape 6">
            <a:extLst>
              <a:ext uri="{FF2B5EF4-FFF2-40B4-BE49-F238E27FC236}">
                <a16:creationId xmlns:a16="http://schemas.microsoft.com/office/drawing/2014/main" id="{22FE6D99-5F1F-40E6-AF30-FDE78600A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2012950"/>
            <a:ext cx="360363" cy="5048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870" name="AutoShape 7">
            <a:extLst>
              <a:ext uri="{FF2B5EF4-FFF2-40B4-BE49-F238E27FC236}">
                <a16:creationId xmlns:a16="http://schemas.microsoft.com/office/drawing/2014/main" id="{2D909ECF-60B1-48D2-A42C-9089F88BC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1100" y="865188"/>
            <a:ext cx="360363" cy="5048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17EC4F6F-4C02-4B42-9C3A-B949CF4A8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908050"/>
            <a:ext cx="2984500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Физический уровень</a:t>
            </a:r>
          </a:p>
        </p:txBody>
      </p:sp>
      <p:sp>
        <p:nvSpPr>
          <p:cNvPr id="19" name="Text Box 15">
            <a:extLst>
              <a:ext uri="{FF2B5EF4-FFF2-40B4-BE49-F238E27FC236}">
                <a16:creationId xmlns:a16="http://schemas.microsoft.com/office/drawing/2014/main" id="{672E8456-7B35-476C-BD1F-3D32F8DBE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75" y="2058988"/>
            <a:ext cx="2876550" cy="46196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Канальный уровень</a:t>
            </a:r>
          </a:p>
        </p:txBody>
      </p:sp>
      <p:sp>
        <p:nvSpPr>
          <p:cNvPr id="20" name="Text Box 16">
            <a:extLst>
              <a:ext uri="{FF2B5EF4-FFF2-40B4-BE49-F238E27FC236}">
                <a16:creationId xmlns:a16="http://schemas.microsoft.com/office/drawing/2014/main" id="{4055EF02-C6B1-44E1-918C-3088E5B32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9575" y="2054225"/>
            <a:ext cx="3040063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Прикладной уровень</a:t>
            </a:r>
          </a:p>
        </p:txBody>
      </p:sp>
      <p:sp>
        <p:nvSpPr>
          <p:cNvPr id="21" name="Text Box 17">
            <a:extLst>
              <a:ext uri="{FF2B5EF4-FFF2-40B4-BE49-F238E27FC236}">
                <a16:creationId xmlns:a16="http://schemas.microsoft.com/office/drawing/2014/main" id="{09D10391-1597-4480-B8AF-B34600EAF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412875"/>
            <a:ext cx="7256463" cy="646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Разработан в 1995г. техническим комитетом МЭК</a:t>
            </a:r>
            <a:endParaRPr lang="en-US" altLang="ru-RU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101 –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RS-485; 102 –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не используется; 103 – системы РЗА; 104 -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Ethernet</a:t>
            </a:r>
            <a:endParaRPr lang="ru-RU" altLang="ru-RU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3" name="Text Box 19">
            <a:extLst>
              <a:ext uri="{FF2B5EF4-FFF2-40B4-BE49-F238E27FC236}">
                <a16:creationId xmlns:a16="http://schemas.microsoft.com/office/drawing/2014/main" id="{66CBBBB1-69B1-4E69-B3CC-B57B1AF16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9575" y="2555875"/>
            <a:ext cx="4375150" cy="14779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Интеграция с терминалами РЗА, ПА, МИП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Канал связи с ДЦ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Данные в формате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float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, бит «описатель качества», расширенная метка времени</a:t>
            </a:r>
          </a:p>
        </p:txBody>
      </p:sp>
      <p:sp>
        <p:nvSpPr>
          <p:cNvPr id="36876" name="AutoShape 20">
            <a:extLst>
              <a:ext uri="{FF2B5EF4-FFF2-40B4-BE49-F238E27FC236}">
                <a16:creationId xmlns:a16="http://schemas.microsoft.com/office/drawing/2014/main" id="{74C60B70-07FE-4847-9694-AB9FF400F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1575" y="2011363"/>
            <a:ext cx="360363" cy="5048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Text Box 17">
            <a:extLst>
              <a:ext uri="{FF2B5EF4-FFF2-40B4-BE49-F238E27FC236}">
                <a16:creationId xmlns:a16="http://schemas.microsoft.com/office/drawing/2014/main" id="{5D6D7869-A998-4BCE-9733-97FBCB688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38" y="2555875"/>
            <a:ext cx="3781425" cy="14779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ASDU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и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IP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адреса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Номера портов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Интервалы общего опроса, спорадическая передача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Адреса регистров, типы данных</a:t>
            </a:r>
            <a:endParaRPr lang="en-US" altLang="ru-RU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36878" name="Рисунок 2">
            <a:extLst>
              <a:ext uri="{FF2B5EF4-FFF2-40B4-BE49-F238E27FC236}">
                <a16:creationId xmlns:a16="http://schemas.microsoft.com/office/drawing/2014/main" id="{B3634792-D7EA-4D7C-A310-EE0F3643A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092575"/>
            <a:ext cx="6053137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>
            <a:extLst>
              <a:ext uri="{FF2B5EF4-FFF2-40B4-BE49-F238E27FC236}">
                <a16:creationId xmlns:a16="http://schemas.microsoft.com/office/drawing/2014/main" id="{4A5D970D-453C-40C5-B824-1185BDFD06F7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352550" y="260350"/>
            <a:ext cx="8172450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en-US" altLang="ru-RU">
                <a:solidFill>
                  <a:srgbClr val="666633"/>
                </a:solidFill>
                <a:latin typeface="Calibri" panose="020F0502020204030204" pitchFamily="34" charset="0"/>
              </a:rPr>
              <a:t>IEC 61850</a:t>
            </a:r>
            <a:endParaRPr lang="ru-RU" altLang="ru-RU">
              <a:solidFill>
                <a:srgbClr val="666633"/>
              </a:solidFill>
              <a:latin typeface="Calibri" panose="020F0502020204030204" pitchFamily="34" charset="0"/>
            </a:endParaRPr>
          </a:p>
        </p:txBody>
      </p:sp>
      <p:sp>
        <p:nvSpPr>
          <p:cNvPr id="37891" name="Rectangle 4">
            <a:extLst>
              <a:ext uri="{FF2B5EF4-FFF2-40B4-BE49-F238E27FC236}">
                <a16:creationId xmlns:a16="http://schemas.microsoft.com/office/drawing/2014/main" id="{AB03F57C-201A-47E1-99AF-CFCAC0E23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6763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37892" name="Номер слайда 3">
            <a:extLst>
              <a:ext uri="{FF2B5EF4-FFF2-40B4-BE49-F238E27FC236}">
                <a16:creationId xmlns:a16="http://schemas.microsoft.com/office/drawing/2014/main" id="{041245CA-54A9-4C18-8B90-A60AA6B96C65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3141663"/>
            <a:ext cx="5238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07D17FB-39DC-465F-B6AC-DB8B94B20271}" type="slidenum">
              <a:rPr lang="ru-RU" altLang="ru-RU" sz="1400" b="1">
                <a:solidFill>
                  <a:srgbClr val="666633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ru-RU" altLang="ru-RU" sz="1400" b="1">
              <a:solidFill>
                <a:srgbClr val="666633"/>
              </a:solidFill>
              <a:latin typeface="Arial" panose="020B0604020202020204" pitchFamily="34" charset="0"/>
            </a:endParaRPr>
          </a:p>
        </p:txBody>
      </p:sp>
      <p:sp>
        <p:nvSpPr>
          <p:cNvPr id="37893" name="AutoShape 6">
            <a:extLst>
              <a:ext uri="{FF2B5EF4-FFF2-40B4-BE49-F238E27FC236}">
                <a16:creationId xmlns:a16="http://schemas.microsoft.com/office/drawing/2014/main" id="{659B319A-BE8D-4D81-8C9F-A1BD3937C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338" y="3749675"/>
            <a:ext cx="360362" cy="5048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894" name="AutoShape 7">
            <a:extLst>
              <a:ext uri="{FF2B5EF4-FFF2-40B4-BE49-F238E27FC236}">
                <a16:creationId xmlns:a16="http://schemas.microsoft.com/office/drawing/2014/main" id="{329AE6B6-C528-4BF5-9BE9-B911E5710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1100" y="865188"/>
            <a:ext cx="360363" cy="5048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AE6E16B7-9884-42EC-94CE-B485E35AD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908050"/>
            <a:ext cx="2984500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Физический уровень</a:t>
            </a:r>
          </a:p>
        </p:txBody>
      </p:sp>
      <p:sp>
        <p:nvSpPr>
          <p:cNvPr id="19" name="Text Box 15">
            <a:extLst>
              <a:ext uri="{FF2B5EF4-FFF2-40B4-BE49-F238E27FC236}">
                <a16:creationId xmlns:a16="http://schemas.microsoft.com/office/drawing/2014/main" id="{576F5E84-E202-47B8-8073-4D0FB13CE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75" y="2058988"/>
            <a:ext cx="2876550" cy="46196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Канальный уровень</a:t>
            </a:r>
          </a:p>
        </p:txBody>
      </p:sp>
      <p:sp>
        <p:nvSpPr>
          <p:cNvPr id="20" name="Text Box 16">
            <a:extLst>
              <a:ext uri="{FF2B5EF4-FFF2-40B4-BE49-F238E27FC236}">
                <a16:creationId xmlns:a16="http://schemas.microsoft.com/office/drawing/2014/main" id="{E9DC14B1-9FD3-466B-AD97-69435C0B2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8763" y="3790950"/>
            <a:ext cx="3040062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Прикладной уровень</a:t>
            </a:r>
          </a:p>
        </p:txBody>
      </p:sp>
      <p:sp>
        <p:nvSpPr>
          <p:cNvPr id="21" name="Text Box 17">
            <a:extLst>
              <a:ext uri="{FF2B5EF4-FFF2-40B4-BE49-F238E27FC236}">
                <a16:creationId xmlns:a16="http://schemas.microsoft.com/office/drawing/2014/main" id="{5BAEE38D-32F2-4D53-AE7E-3A327738D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412875"/>
            <a:ext cx="4105275" cy="646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Разработан в 2007г. техническим комитетом МЭК</a:t>
            </a:r>
            <a:endParaRPr lang="en-US" altLang="ru-RU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3" name="Text Box 19">
            <a:extLst>
              <a:ext uri="{FF2B5EF4-FFF2-40B4-BE49-F238E27FC236}">
                <a16:creationId xmlns:a16="http://schemas.microsoft.com/office/drawing/2014/main" id="{38302D60-8998-461B-9509-336BBDDB4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8763" y="4292600"/>
            <a:ext cx="4157662" cy="17541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MMS -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интеграция с терминалами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MMS -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данные между контроллерами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GOOSE –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сигналы оперативной блокировки, аварийной автоматики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Сигналы описываются с помощью языка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SLC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в файле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CID</a:t>
            </a:r>
            <a:endParaRPr lang="ru-RU" altLang="ru-RU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7900" name="AutoShape 20">
            <a:extLst>
              <a:ext uri="{FF2B5EF4-FFF2-40B4-BE49-F238E27FC236}">
                <a16:creationId xmlns:a16="http://schemas.microsoft.com/office/drawing/2014/main" id="{EC5B1B78-E07C-4272-A643-693AD61D6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1575" y="2011363"/>
            <a:ext cx="360363" cy="5048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Text Box 17">
            <a:extLst>
              <a:ext uri="{FF2B5EF4-FFF2-40B4-BE49-F238E27FC236}">
                <a16:creationId xmlns:a16="http://schemas.microsoft.com/office/drawing/2014/main" id="{E986CB35-F3DD-4453-9A94-47487EFCA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38" y="2555875"/>
            <a:ext cx="4157662" cy="12001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IP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адреса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и фильтр сигналов	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Путь к файлу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CID</a:t>
            </a:r>
            <a:endParaRPr lang="ru-RU" altLang="ru-RU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Таймеры опросов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Опции битов состояний</a:t>
            </a:r>
            <a:endParaRPr lang="en-US" altLang="ru-RU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37902" name="Рисунок 4">
            <a:extLst>
              <a:ext uri="{FF2B5EF4-FFF2-40B4-BE49-F238E27FC236}">
                <a16:creationId xmlns:a16="http://schemas.microsoft.com/office/drawing/2014/main" id="{169C6DD3-BADD-4117-B121-B680D8F99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25" y="865188"/>
            <a:ext cx="3779838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>
            <a:extLst>
              <a:ext uri="{FF2B5EF4-FFF2-40B4-BE49-F238E27FC236}">
                <a16:creationId xmlns:a16="http://schemas.microsoft.com/office/drawing/2014/main" id="{53230706-EB18-433D-ACA0-0906628A544A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352550" y="260350"/>
            <a:ext cx="8172450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en-US" altLang="ru-RU">
                <a:solidFill>
                  <a:srgbClr val="666633"/>
                </a:solidFill>
                <a:latin typeface="Calibri" panose="020F0502020204030204" pitchFamily="34" charset="0"/>
              </a:rPr>
              <a:t>SNTP</a:t>
            </a:r>
            <a:endParaRPr lang="ru-RU" altLang="ru-RU">
              <a:solidFill>
                <a:srgbClr val="666633"/>
              </a:solidFill>
              <a:latin typeface="Calibri" panose="020F0502020204030204" pitchFamily="34" charset="0"/>
            </a:endParaRPr>
          </a:p>
        </p:txBody>
      </p:sp>
      <p:sp>
        <p:nvSpPr>
          <p:cNvPr id="38915" name="Rectangle 4">
            <a:extLst>
              <a:ext uri="{FF2B5EF4-FFF2-40B4-BE49-F238E27FC236}">
                <a16:creationId xmlns:a16="http://schemas.microsoft.com/office/drawing/2014/main" id="{28D9181A-989C-49FF-92C9-94F5BA324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6763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38916" name="Номер слайда 3">
            <a:extLst>
              <a:ext uri="{FF2B5EF4-FFF2-40B4-BE49-F238E27FC236}">
                <a16:creationId xmlns:a16="http://schemas.microsoft.com/office/drawing/2014/main" id="{4785EFAA-002C-417B-B627-E7B802E7D9A0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3141663"/>
            <a:ext cx="5238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6F7B3C9-FD0C-416F-8494-96FB32D8FF8D}" type="slidenum">
              <a:rPr lang="ru-RU" altLang="ru-RU" sz="1400" b="1">
                <a:solidFill>
                  <a:srgbClr val="666633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ru-RU" altLang="ru-RU" sz="1400" b="1">
              <a:solidFill>
                <a:srgbClr val="666633"/>
              </a:solidFill>
              <a:latin typeface="Arial" panose="020B0604020202020204" pitchFamily="34" charset="0"/>
            </a:endParaRPr>
          </a:p>
        </p:txBody>
      </p:sp>
      <p:sp>
        <p:nvSpPr>
          <p:cNvPr id="38917" name="AutoShape 6">
            <a:extLst>
              <a:ext uri="{FF2B5EF4-FFF2-40B4-BE49-F238E27FC236}">
                <a16:creationId xmlns:a16="http://schemas.microsoft.com/office/drawing/2014/main" id="{D2651D44-12D8-4257-AE4E-81F222754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338" y="3749675"/>
            <a:ext cx="360362" cy="5048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918" name="AutoShape 7">
            <a:extLst>
              <a:ext uri="{FF2B5EF4-FFF2-40B4-BE49-F238E27FC236}">
                <a16:creationId xmlns:a16="http://schemas.microsoft.com/office/drawing/2014/main" id="{C3969CE9-E4A6-4CCC-A093-70C14D793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1100" y="865188"/>
            <a:ext cx="360363" cy="5048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4D9F3E3C-AB44-48D3-B5F5-72F5A1045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908050"/>
            <a:ext cx="1784350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Назначение</a:t>
            </a:r>
          </a:p>
        </p:txBody>
      </p:sp>
      <p:sp>
        <p:nvSpPr>
          <p:cNvPr id="19" name="Text Box 15">
            <a:extLst>
              <a:ext uri="{FF2B5EF4-FFF2-40B4-BE49-F238E27FC236}">
                <a16:creationId xmlns:a16="http://schemas.microsoft.com/office/drawing/2014/main" id="{8DD1D129-3159-4D93-A413-40927BF54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75" y="2058988"/>
            <a:ext cx="2803525" cy="46196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Применение</a:t>
            </a:r>
            <a:r>
              <a:rPr lang="en-US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в </a:t>
            </a:r>
            <a:r>
              <a:rPr lang="en-US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SO-5</a:t>
            </a:r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0" name="Text Box 16">
            <a:extLst>
              <a:ext uri="{FF2B5EF4-FFF2-40B4-BE49-F238E27FC236}">
                <a16:creationId xmlns:a16="http://schemas.microsoft.com/office/drawing/2014/main" id="{8308EDC9-C729-435C-92C1-0160C4055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8763" y="3790950"/>
            <a:ext cx="1927225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Особенности</a:t>
            </a:r>
          </a:p>
        </p:txBody>
      </p:sp>
      <p:sp>
        <p:nvSpPr>
          <p:cNvPr id="21" name="Text Box 17">
            <a:extLst>
              <a:ext uri="{FF2B5EF4-FFF2-40B4-BE49-F238E27FC236}">
                <a16:creationId xmlns:a16="http://schemas.microsoft.com/office/drawing/2014/main" id="{7A7DF457-8D78-4B77-8D6B-54D735145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6700" y="1400175"/>
            <a:ext cx="3632200" cy="646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Синхронизация времени по сети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Ethernet</a:t>
            </a:r>
          </a:p>
        </p:txBody>
      </p:sp>
      <p:sp>
        <p:nvSpPr>
          <p:cNvPr id="23" name="Text Box 19">
            <a:extLst>
              <a:ext uri="{FF2B5EF4-FFF2-40B4-BE49-F238E27FC236}">
                <a16:creationId xmlns:a16="http://schemas.microsoft.com/office/drawing/2014/main" id="{EA27589F-0648-4A6B-9CC9-11C2D574C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988" y="4252913"/>
            <a:ext cx="7866062" cy="17541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Минимум 3 спутника для коррекции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Точность от 1 </a:t>
            </a:r>
            <a:r>
              <a:rPr lang="ru-RU" altLang="ru-RU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мс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. до 10 </a:t>
            </a:r>
            <a:r>
              <a:rPr lang="ru-RU" altLang="ru-RU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мс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.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Формат представления времени – 64 битное число (32 бита счетчик секунд, 32 бита счетчик долей секунд)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Нулевое значение – 1 января 1900 года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Для успешной работы у клиента должно быть время +(-)34 лет</a:t>
            </a:r>
          </a:p>
        </p:txBody>
      </p:sp>
      <p:sp>
        <p:nvSpPr>
          <p:cNvPr id="38924" name="AutoShape 20">
            <a:extLst>
              <a:ext uri="{FF2B5EF4-FFF2-40B4-BE49-F238E27FC236}">
                <a16:creationId xmlns:a16="http://schemas.microsoft.com/office/drawing/2014/main" id="{C63C1270-4AA9-45E4-A57C-67BC33D66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1575" y="2011363"/>
            <a:ext cx="360363" cy="5048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Text Box 17">
            <a:extLst>
              <a:ext uri="{FF2B5EF4-FFF2-40B4-BE49-F238E27FC236}">
                <a16:creationId xmlns:a16="http://schemas.microsoft.com/office/drawing/2014/main" id="{D19A986B-15AA-49C5-93F5-0812C9EB5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38" y="2555875"/>
            <a:ext cx="3781425" cy="12001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Получение сигналов точного времени от спутников, сервера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Сервер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SNTP –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может выступать источником для АСУТП(ССПИ)</a:t>
            </a:r>
            <a:endParaRPr lang="en-US" altLang="ru-RU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38926" name="Рисунок 2">
            <a:extLst>
              <a:ext uri="{FF2B5EF4-FFF2-40B4-BE49-F238E27FC236}">
                <a16:creationId xmlns:a16="http://schemas.microsoft.com/office/drawing/2014/main" id="{156A147A-FF7D-4C62-8716-5CC4B6BEA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908050"/>
            <a:ext cx="4613275" cy="309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>
            <a:extLst>
              <a:ext uri="{FF2B5EF4-FFF2-40B4-BE49-F238E27FC236}">
                <a16:creationId xmlns:a16="http://schemas.microsoft.com/office/drawing/2014/main" id="{14F3AFD3-800F-43B1-B65D-984416A4D695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352550" y="260350"/>
            <a:ext cx="8172450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en-US" altLang="ru-RU">
                <a:solidFill>
                  <a:srgbClr val="666633"/>
                </a:solidFill>
                <a:latin typeface="Calibri" panose="020F0502020204030204" pitchFamily="34" charset="0"/>
              </a:rPr>
              <a:t>SNMP</a:t>
            </a:r>
            <a:endParaRPr lang="ru-RU" altLang="ru-RU">
              <a:solidFill>
                <a:srgbClr val="666633"/>
              </a:solidFill>
              <a:latin typeface="Calibri" panose="020F0502020204030204" pitchFamily="34" charset="0"/>
            </a:endParaRPr>
          </a:p>
        </p:txBody>
      </p:sp>
      <p:sp>
        <p:nvSpPr>
          <p:cNvPr id="39939" name="Rectangle 4">
            <a:extLst>
              <a:ext uri="{FF2B5EF4-FFF2-40B4-BE49-F238E27FC236}">
                <a16:creationId xmlns:a16="http://schemas.microsoft.com/office/drawing/2014/main" id="{4B081553-ADF9-4CCB-89D6-79D5197D1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6763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39940" name="Номер слайда 3">
            <a:extLst>
              <a:ext uri="{FF2B5EF4-FFF2-40B4-BE49-F238E27FC236}">
                <a16:creationId xmlns:a16="http://schemas.microsoft.com/office/drawing/2014/main" id="{EAD2C6CB-9D0A-4BA6-BDDF-DF31CCCBBC5C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3141663"/>
            <a:ext cx="5238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8F27B64-BB5D-4E07-8996-DFE1FFDA3308}" type="slidenum">
              <a:rPr lang="ru-RU" altLang="ru-RU" sz="1400" b="1">
                <a:solidFill>
                  <a:srgbClr val="666633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ru-RU" altLang="ru-RU" sz="1400" b="1">
              <a:solidFill>
                <a:srgbClr val="666633"/>
              </a:solidFill>
              <a:latin typeface="Arial" panose="020B0604020202020204" pitchFamily="34" charset="0"/>
            </a:endParaRPr>
          </a:p>
        </p:txBody>
      </p:sp>
      <p:sp>
        <p:nvSpPr>
          <p:cNvPr id="39941" name="AutoShape 6">
            <a:extLst>
              <a:ext uri="{FF2B5EF4-FFF2-40B4-BE49-F238E27FC236}">
                <a16:creationId xmlns:a16="http://schemas.microsoft.com/office/drawing/2014/main" id="{AED13881-65AA-4C8D-9850-88933D01B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1100" y="3729038"/>
            <a:ext cx="360363" cy="5048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942" name="AutoShape 7">
            <a:extLst>
              <a:ext uri="{FF2B5EF4-FFF2-40B4-BE49-F238E27FC236}">
                <a16:creationId xmlns:a16="http://schemas.microsoft.com/office/drawing/2014/main" id="{38F85EED-92D0-4D37-BA03-BB8069F0C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1100" y="865188"/>
            <a:ext cx="360363" cy="5048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B809D029-318B-45EC-A52E-71C44971A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908050"/>
            <a:ext cx="1784350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Назначение</a:t>
            </a:r>
          </a:p>
        </p:txBody>
      </p:sp>
      <p:sp>
        <p:nvSpPr>
          <p:cNvPr id="19" name="Text Box 15">
            <a:extLst>
              <a:ext uri="{FF2B5EF4-FFF2-40B4-BE49-F238E27FC236}">
                <a16:creationId xmlns:a16="http://schemas.microsoft.com/office/drawing/2014/main" id="{B7E3B0C7-F1A2-45E8-8D00-C5F226765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75" y="2058988"/>
            <a:ext cx="2803525" cy="46196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Применение</a:t>
            </a:r>
            <a:r>
              <a:rPr lang="en-US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в </a:t>
            </a:r>
            <a:r>
              <a:rPr lang="en-US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SO-5</a:t>
            </a:r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0" name="Text Box 16">
            <a:extLst>
              <a:ext uri="{FF2B5EF4-FFF2-40B4-BE49-F238E27FC236}">
                <a16:creationId xmlns:a16="http://schemas.microsoft.com/office/drawing/2014/main" id="{E3B7A27D-315E-4059-A207-DFA99D3C5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3525" y="3770313"/>
            <a:ext cx="1927225" cy="46196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Особенности</a:t>
            </a:r>
          </a:p>
        </p:txBody>
      </p:sp>
      <p:sp>
        <p:nvSpPr>
          <p:cNvPr id="21" name="Text Box 17">
            <a:extLst>
              <a:ext uri="{FF2B5EF4-FFF2-40B4-BE49-F238E27FC236}">
                <a16:creationId xmlns:a16="http://schemas.microsoft.com/office/drawing/2014/main" id="{E4C29230-0A39-479D-9300-FBC2F41F5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6700" y="1400175"/>
            <a:ext cx="3632200" cy="646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Управление устройствами в сети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Ethernet</a:t>
            </a:r>
          </a:p>
        </p:txBody>
      </p:sp>
      <p:sp>
        <p:nvSpPr>
          <p:cNvPr id="23" name="Text Box 19">
            <a:extLst>
              <a:ext uri="{FF2B5EF4-FFF2-40B4-BE49-F238E27FC236}">
                <a16:creationId xmlns:a16="http://schemas.microsoft.com/office/drawing/2014/main" id="{860F8A17-38FC-43BA-B1AE-DD27C2941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0" y="4232275"/>
            <a:ext cx="7866063" cy="20304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Вся необходимая информация хранится на самом устройстве, независимо от типа (сервер, принтер, маршрутизатор), в так называемой Административной Базе Данных (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MIB)</a:t>
            </a:r>
            <a:endParaRPr lang="ru-RU" altLang="ru-RU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Каждому элементу соответствует численный и символьный идентификатор. В имя переменной включается полный путь от нее до корневого каталога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root</a:t>
            </a:r>
          </a:p>
          <a:p>
            <a:pPr eaLnBrk="1" hangingPunct="1">
              <a:buFontTx/>
              <a:buChar char="•"/>
              <a:defRPr/>
            </a:pP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Узлы дерева разделяются точками. Пример -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1.3.6.1.2.1.1.3.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Текущая версия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v.3</a:t>
            </a:r>
            <a:endParaRPr lang="ru-RU" altLang="ru-RU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48" name="AutoShape 20">
            <a:extLst>
              <a:ext uri="{FF2B5EF4-FFF2-40B4-BE49-F238E27FC236}">
                <a16:creationId xmlns:a16="http://schemas.microsoft.com/office/drawing/2014/main" id="{6D3C5A77-CC88-4ACF-A5E9-2D0E037E3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1575" y="2011363"/>
            <a:ext cx="360363" cy="5048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Text Box 17">
            <a:extLst>
              <a:ext uri="{FF2B5EF4-FFF2-40B4-BE49-F238E27FC236}">
                <a16:creationId xmlns:a16="http://schemas.microsoft.com/office/drawing/2014/main" id="{F6ACD165-A647-4BAE-B221-D96ADEB5A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38" y="2555875"/>
            <a:ext cx="3997325" cy="12001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Модуль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NMS –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опрос состояния портов коммутаторов		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Сбор диагностики устройств в </a:t>
            </a:r>
            <a:r>
              <a:rPr lang="en-US" altLang="ru-RU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SyndisRV</a:t>
            </a:r>
            <a:endParaRPr lang="ru-RU" altLang="ru-RU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39950" name="Рисунок 2">
            <a:extLst>
              <a:ext uri="{FF2B5EF4-FFF2-40B4-BE49-F238E27FC236}">
                <a16:creationId xmlns:a16="http://schemas.microsoft.com/office/drawing/2014/main" id="{C32DA812-F9E6-4012-B057-048542C0C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3" y="908050"/>
            <a:ext cx="4668837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>
            <a:extLst>
              <a:ext uri="{FF2B5EF4-FFF2-40B4-BE49-F238E27FC236}">
                <a16:creationId xmlns:a16="http://schemas.microsoft.com/office/drawing/2014/main" id="{C4D62C5E-CAE4-4326-9754-9F8AAF8898D1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352550" y="260350"/>
            <a:ext cx="8172450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en-US" altLang="ru-RU">
                <a:solidFill>
                  <a:srgbClr val="666633"/>
                </a:solidFill>
                <a:latin typeface="Calibri" panose="020F0502020204030204" pitchFamily="34" charset="0"/>
              </a:rPr>
              <a:t>HTTP</a:t>
            </a:r>
            <a:endParaRPr lang="ru-RU" altLang="ru-RU">
              <a:solidFill>
                <a:srgbClr val="666633"/>
              </a:solidFill>
              <a:latin typeface="Calibri" panose="020F0502020204030204" pitchFamily="34" charset="0"/>
            </a:endParaRPr>
          </a:p>
        </p:txBody>
      </p:sp>
      <p:sp>
        <p:nvSpPr>
          <p:cNvPr id="40963" name="Rectangle 4">
            <a:extLst>
              <a:ext uri="{FF2B5EF4-FFF2-40B4-BE49-F238E27FC236}">
                <a16:creationId xmlns:a16="http://schemas.microsoft.com/office/drawing/2014/main" id="{2833ABEE-9FA5-4533-B179-49A8E58F2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6763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40964" name="Номер слайда 3">
            <a:extLst>
              <a:ext uri="{FF2B5EF4-FFF2-40B4-BE49-F238E27FC236}">
                <a16:creationId xmlns:a16="http://schemas.microsoft.com/office/drawing/2014/main" id="{31B68EBB-A57C-42C3-A80A-6682AC5E0734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3141663"/>
            <a:ext cx="5238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5528C04-9D6B-465D-8CF5-7D23B11D2394}" type="slidenum">
              <a:rPr lang="ru-RU" altLang="ru-RU" sz="1400" b="1">
                <a:solidFill>
                  <a:srgbClr val="666633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ru-RU" altLang="ru-RU" sz="1400" b="1">
              <a:solidFill>
                <a:srgbClr val="666633"/>
              </a:solidFill>
              <a:latin typeface="Arial" panose="020B0604020202020204" pitchFamily="34" charset="0"/>
            </a:endParaRPr>
          </a:p>
        </p:txBody>
      </p:sp>
      <p:sp>
        <p:nvSpPr>
          <p:cNvPr id="40965" name="AutoShape 6">
            <a:extLst>
              <a:ext uri="{FF2B5EF4-FFF2-40B4-BE49-F238E27FC236}">
                <a16:creationId xmlns:a16="http://schemas.microsoft.com/office/drawing/2014/main" id="{554F5F06-1897-41A9-A66C-3080666C1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7925" y="3702050"/>
            <a:ext cx="360363" cy="5048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966" name="AutoShape 7">
            <a:extLst>
              <a:ext uri="{FF2B5EF4-FFF2-40B4-BE49-F238E27FC236}">
                <a16:creationId xmlns:a16="http://schemas.microsoft.com/office/drawing/2014/main" id="{A09D2428-9459-4364-8AB6-5EFAE722C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1100" y="865188"/>
            <a:ext cx="360363" cy="5048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9BFEABAD-1233-4310-AD03-2ED5F63D4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908050"/>
            <a:ext cx="1784350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Назначение</a:t>
            </a:r>
          </a:p>
        </p:txBody>
      </p:sp>
      <p:sp>
        <p:nvSpPr>
          <p:cNvPr id="19" name="Text Box 15">
            <a:extLst>
              <a:ext uri="{FF2B5EF4-FFF2-40B4-BE49-F238E27FC236}">
                <a16:creationId xmlns:a16="http://schemas.microsoft.com/office/drawing/2014/main" id="{392E06F2-237D-43A5-81F9-537A17B4C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75" y="2058988"/>
            <a:ext cx="2803525" cy="46196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Применение</a:t>
            </a:r>
            <a:r>
              <a:rPr lang="en-US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в </a:t>
            </a:r>
            <a:r>
              <a:rPr lang="en-US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SO-5</a:t>
            </a:r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0" name="Text Box 16">
            <a:extLst>
              <a:ext uri="{FF2B5EF4-FFF2-40B4-BE49-F238E27FC236}">
                <a16:creationId xmlns:a16="http://schemas.microsoft.com/office/drawing/2014/main" id="{3EB5C546-0815-404D-8B4E-F22F64631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0350" y="3722688"/>
            <a:ext cx="1927225" cy="46196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Особенности</a:t>
            </a:r>
          </a:p>
        </p:txBody>
      </p:sp>
      <p:sp>
        <p:nvSpPr>
          <p:cNvPr id="21" name="Text Box 17">
            <a:extLst>
              <a:ext uri="{FF2B5EF4-FFF2-40B4-BE49-F238E27FC236}">
                <a16:creationId xmlns:a16="http://schemas.microsoft.com/office/drawing/2014/main" id="{95D77962-4C92-4C3A-8AB5-AC26FACFD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6700" y="1400175"/>
            <a:ext cx="3632200" cy="646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Протокол прикладного уровня передачи данных</a:t>
            </a:r>
            <a:endParaRPr lang="en-US" altLang="ru-RU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3" name="Text Box 19">
            <a:extLst>
              <a:ext uri="{FF2B5EF4-FFF2-40B4-BE49-F238E27FC236}">
                <a16:creationId xmlns:a16="http://schemas.microsoft.com/office/drawing/2014/main" id="{9E5B22CC-928B-4A2F-B424-E94DD8CEA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575" y="4184650"/>
            <a:ext cx="4192588" cy="20320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Технология «клиент-сервер»</a:t>
            </a:r>
            <a:endParaRPr lang="en-US" altLang="ru-RU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Для доступа можно использовать любой браузер</a:t>
            </a:r>
          </a:p>
          <a:p>
            <a:pPr eaLnBrk="1" hangingPunct="1">
              <a:buFontTx/>
              <a:buChar char="•"/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Пользователь –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admin</a:t>
            </a:r>
          </a:p>
          <a:p>
            <a:pPr eaLnBrk="1" hangingPunct="1">
              <a:buFontTx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Пароль –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admin</a:t>
            </a:r>
          </a:p>
          <a:p>
            <a:pPr eaLnBrk="1" hangingPunct="1">
              <a:buFontTx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Создан в 1991г. и продолжает развиваться до сих пор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972" name="AutoShape 20">
            <a:extLst>
              <a:ext uri="{FF2B5EF4-FFF2-40B4-BE49-F238E27FC236}">
                <a16:creationId xmlns:a16="http://schemas.microsoft.com/office/drawing/2014/main" id="{EE58BF11-D2D4-4B1A-8F62-0F5C14C0B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1575" y="2011363"/>
            <a:ext cx="360363" cy="5048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Text Box 17">
            <a:extLst>
              <a:ext uri="{FF2B5EF4-FFF2-40B4-BE49-F238E27FC236}">
                <a16:creationId xmlns:a16="http://schemas.microsoft.com/office/drawing/2014/main" id="{B2CDF541-F761-488F-B304-F75FDF1D6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38" y="2555875"/>
            <a:ext cx="3632200" cy="12001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Web-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сервер в контроллерах типа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MPA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и некоторых других устройствах для контроля и управления</a:t>
            </a:r>
          </a:p>
        </p:txBody>
      </p:sp>
      <p:pic>
        <p:nvPicPr>
          <p:cNvPr id="40974" name="Рисунок 3">
            <a:extLst>
              <a:ext uri="{FF2B5EF4-FFF2-40B4-BE49-F238E27FC236}">
                <a16:creationId xmlns:a16="http://schemas.microsoft.com/office/drawing/2014/main" id="{BE9061B0-8860-4B56-BF7D-526BA82BA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846138"/>
            <a:ext cx="4537075" cy="40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>
            <a:extLst>
              <a:ext uri="{FF2B5EF4-FFF2-40B4-BE49-F238E27FC236}">
                <a16:creationId xmlns:a16="http://schemas.microsoft.com/office/drawing/2014/main" id="{758BDAFA-5B72-41A6-AC97-4E6ED92A3218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352550" y="260350"/>
            <a:ext cx="8172450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en-US" altLang="ru-RU">
                <a:solidFill>
                  <a:srgbClr val="666633"/>
                </a:solidFill>
                <a:latin typeface="Calibri" panose="020F0502020204030204" pitchFamily="34" charset="0"/>
              </a:rPr>
              <a:t>FTP</a:t>
            </a:r>
            <a:endParaRPr lang="ru-RU" altLang="ru-RU">
              <a:solidFill>
                <a:srgbClr val="666633"/>
              </a:solidFill>
              <a:latin typeface="Calibri" panose="020F0502020204030204" pitchFamily="34" charset="0"/>
            </a:endParaRPr>
          </a:p>
        </p:txBody>
      </p:sp>
      <p:sp>
        <p:nvSpPr>
          <p:cNvPr id="41987" name="Rectangle 4">
            <a:extLst>
              <a:ext uri="{FF2B5EF4-FFF2-40B4-BE49-F238E27FC236}">
                <a16:creationId xmlns:a16="http://schemas.microsoft.com/office/drawing/2014/main" id="{35C96614-ADD8-4853-B515-5DB727657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6763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41988" name="Номер слайда 3">
            <a:extLst>
              <a:ext uri="{FF2B5EF4-FFF2-40B4-BE49-F238E27FC236}">
                <a16:creationId xmlns:a16="http://schemas.microsoft.com/office/drawing/2014/main" id="{2CB693FD-C7AC-473C-AB0A-8FFD3F53DF6C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3141663"/>
            <a:ext cx="5238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285522B-240D-49B9-AE57-2DDC9B3B6A07}" type="slidenum">
              <a:rPr lang="ru-RU" altLang="ru-RU" sz="1400" b="1">
                <a:solidFill>
                  <a:srgbClr val="666633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ru-RU" altLang="ru-RU" sz="1400" b="1">
              <a:solidFill>
                <a:srgbClr val="666633"/>
              </a:solidFill>
              <a:latin typeface="Arial" panose="020B0604020202020204" pitchFamily="34" charset="0"/>
            </a:endParaRPr>
          </a:p>
        </p:txBody>
      </p:sp>
      <p:sp>
        <p:nvSpPr>
          <p:cNvPr id="41989" name="AutoShape 6">
            <a:extLst>
              <a:ext uri="{FF2B5EF4-FFF2-40B4-BE49-F238E27FC236}">
                <a16:creationId xmlns:a16="http://schemas.microsoft.com/office/drawing/2014/main" id="{2BC15189-60B2-4260-A64F-CC91C65B2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7925" y="3702050"/>
            <a:ext cx="360363" cy="5048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990" name="AutoShape 7">
            <a:extLst>
              <a:ext uri="{FF2B5EF4-FFF2-40B4-BE49-F238E27FC236}">
                <a16:creationId xmlns:a16="http://schemas.microsoft.com/office/drawing/2014/main" id="{EC941BBD-1447-42F0-811A-AC113E22B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1100" y="865188"/>
            <a:ext cx="360363" cy="5048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0C668B19-5CC9-448F-9164-A5806018F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908050"/>
            <a:ext cx="1784350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Назначение</a:t>
            </a:r>
          </a:p>
        </p:txBody>
      </p:sp>
      <p:sp>
        <p:nvSpPr>
          <p:cNvPr id="19" name="Text Box 15">
            <a:extLst>
              <a:ext uri="{FF2B5EF4-FFF2-40B4-BE49-F238E27FC236}">
                <a16:creationId xmlns:a16="http://schemas.microsoft.com/office/drawing/2014/main" id="{CF7F1C68-141E-46DD-BF4F-C5163EBE0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75" y="2058988"/>
            <a:ext cx="2803525" cy="46196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Применение</a:t>
            </a:r>
            <a:r>
              <a:rPr lang="en-US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в </a:t>
            </a:r>
            <a:r>
              <a:rPr lang="en-US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SO-5</a:t>
            </a:r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0" name="Text Box 16">
            <a:extLst>
              <a:ext uri="{FF2B5EF4-FFF2-40B4-BE49-F238E27FC236}">
                <a16:creationId xmlns:a16="http://schemas.microsoft.com/office/drawing/2014/main" id="{F00E1E7B-D33B-450F-B468-EE92FCC18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0350" y="3722688"/>
            <a:ext cx="1927225" cy="46196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Особенности</a:t>
            </a:r>
          </a:p>
        </p:txBody>
      </p:sp>
      <p:sp>
        <p:nvSpPr>
          <p:cNvPr id="21" name="Text Box 17">
            <a:extLst>
              <a:ext uri="{FF2B5EF4-FFF2-40B4-BE49-F238E27FC236}">
                <a16:creationId xmlns:a16="http://schemas.microsoft.com/office/drawing/2014/main" id="{EFAC06DA-04AD-4CBC-B651-4BB7FDBB7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6700" y="1400175"/>
            <a:ext cx="3632200" cy="646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Протокол передачи данных по сети</a:t>
            </a:r>
            <a:endParaRPr lang="en-US" altLang="ru-RU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3" name="Text Box 19">
            <a:extLst>
              <a:ext uri="{FF2B5EF4-FFF2-40B4-BE49-F238E27FC236}">
                <a16:creationId xmlns:a16="http://schemas.microsoft.com/office/drawing/2014/main" id="{340710E5-5DE9-4F24-A7E9-5468214B4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575" y="4184650"/>
            <a:ext cx="3705225" cy="14779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Старейший протокол, создан в 1971г.</a:t>
            </a:r>
            <a:endParaRPr lang="en-US" altLang="ru-RU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Для доступа к серии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PJC – root/root</a:t>
            </a:r>
            <a:endParaRPr lang="ru-RU" altLang="ru-RU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Для доступа к серии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MPA – ftp/ftp</a:t>
            </a:r>
          </a:p>
        </p:txBody>
      </p:sp>
      <p:sp>
        <p:nvSpPr>
          <p:cNvPr id="41996" name="AutoShape 20">
            <a:extLst>
              <a:ext uri="{FF2B5EF4-FFF2-40B4-BE49-F238E27FC236}">
                <a16:creationId xmlns:a16="http://schemas.microsoft.com/office/drawing/2014/main" id="{09BE3A45-6ACA-4BDD-B6AD-90F34B8DD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1575" y="2011363"/>
            <a:ext cx="360363" cy="5048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Text Box 17">
            <a:extLst>
              <a:ext uri="{FF2B5EF4-FFF2-40B4-BE49-F238E27FC236}">
                <a16:creationId xmlns:a16="http://schemas.microsoft.com/office/drawing/2014/main" id="{D9011AB2-A353-4D18-A918-93D267363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38" y="2555875"/>
            <a:ext cx="3632200" cy="12001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Доступ к файловой системе контроллера: замена драйверов, операционной системы.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Сбор и передача осциллограмм</a:t>
            </a:r>
          </a:p>
        </p:txBody>
      </p:sp>
      <p:pic>
        <p:nvPicPr>
          <p:cNvPr id="41998" name="Рисунок 2">
            <a:extLst>
              <a:ext uri="{FF2B5EF4-FFF2-40B4-BE49-F238E27FC236}">
                <a16:creationId xmlns:a16="http://schemas.microsoft.com/office/drawing/2014/main" id="{EC46022C-1CED-4D13-8BDD-B34E15073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3" y="908050"/>
            <a:ext cx="465137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>
            <a:extLst>
              <a:ext uri="{FF2B5EF4-FFF2-40B4-BE49-F238E27FC236}">
                <a16:creationId xmlns:a16="http://schemas.microsoft.com/office/drawing/2014/main" id="{F684F522-41C9-4CA4-93CB-87528D0672BC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352550" y="260350"/>
            <a:ext cx="8172450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en-US" altLang="ru-RU">
                <a:solidFill>
                  <a:srgbClr val="666633"/>
                </a:solidFill>
                <a:latin typeface="Calibri" panose="020F0502020204030204" pitchFamily="34" charset="0"/>
              </a:rPr>
              <a:t>Telnet</a:t>
            </a:r>
            <a:endParaRPr lang="ru-RU" altLang="ru-RU">
              <a:solidFill>
                <a:srgbClr val="666633"/>
              </a:solidFill>
              <a:latin typeface="Calibri" panose="020F0502020204030204" pitchFamily="34" charset="0"/>
            </a:endParaRPr>
          </a:p>
        </p:txBody>
      </p:sp>
      <p:sp>
        <p:nvSpPr>
          <p:cNvPr id="43011" name="Rectangle 4">
            <a:extLst>
              <a:ext uri="{FF2B5EF4-FFF2-40B4-BE49-F238E27FC236}">
                <a16:creationId xmlns:a16="http://schemas.microsoft.com/office/drawing/2014/main" id="{9646FED6-FD0B-4019-954E-E91DDC517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6763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43012" name="Номер слайда 3">
            <a:extLst>
              <a:ext uri="{FF2B5EF4-FFF2-40B4-BE49-F238E27FC236}">
                <a16:creationId xmlns:a16="http://schemas.microsoft.com/office/drawing/2014/main" id="{2946AF46-6CD9-47A3-AC23-A08EE989A38C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3141663"/>
            <a:ext cx="5238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D8E38F1-F413-4DF6-8F59-B131BCE7D403}" type="slidenum">
              <a:rPr lang="ru-RU" altLang="ru-RU" sz="1400" b="1">
                <a:solidFill>
                  <a:srgbClr val="666633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ru-RU" altLang="ru-RU" sz="1400" b="1">
              <a:solidFill>
                <a:srgbClr val="666633"/>
              </a:solidFill>
              <a:latin typeface="Arial" panose="020B0604020202020204" pitchFamily="34" charset="0"/>
            </a:endParaRPr>
          </a:p>
        </p:txBody>
      </p:sp>
      <p:sp>
        <p:nvSpPr>
          <p:cNvPr id="43013" name="AutoShape 6">
            <a:extLst>
              <a:ext uri="{FF2B5EF4-FFF2-40B4-BE49-F238E27FC236}">
                <a16:creationId xmlns:a16="http://schemas.microsoft.com/office/drawing/2014/main" id="{BBA56A05-38BE-4854-B197-1C543C079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9513" y="4014788"/>
            <a:ext cx="360362" cy="5048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014" name="AutoShape 7">
            <a:extLst>
              <a:ext uri="{FF2B5EF4-FFF2-40B4-BE49-F238E27FC236}">
                <a16:creationId xmlns:a16="http://schemas.microsoft.com/office/drawing/2014/main" id="{30C59B02-ECA6-4872-A7AE-9455F10E9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1100" y="865188"/>
            <a:ext cx="360363" cy="5048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A994AA0C-AFD6-4A65-A1CC-024B0F98C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908050"/>
            <a:ext cx="1784350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Назначение</a:t>
            </a:r>
          </a:p>
        </p:txBody>
      </p:sp>
      <p:sp>
        <p:nvSpPr>
          <p:cNvPr id="19" name="Text Box 15">
            <a:extLst>
              <a:ext uri="{FF2B5EF4-FFF2-40B4-BE49-F238E27FC236}">
                <a16:creationId xmlns:a16="http://schemas.microsoft.com/office/drawing/2014/main" id="{45F5C459-67C0-4AF2-A7D8-51ABA2BDE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2339975"/>
            <a:ext cx="2803525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Применение</a:t>
            </a:r>
            <a:r>
              <a:rPr lang="en-US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в </a:t>
            </a:r>
            <a:r>
              <a:rPr lang="en-US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SO-5</a:t>
            </a:r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0" name="Text Box 16">
            <a:extLst>
              <a:ext uri="{FF2B5EF4-FFF2-40B4-BE49-F238E27FC236}">
                <a16:creationId xmlns:a16="http://schemas.microsoft.com/office/drawing/2014/main" id="{E2A1D654-6B47-4ADB-8ED6-005148ED5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38" y="4035425"/>
            <a:ext cx="1927225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Особенности</a:t>
            </a:r>
          </a:p>
        </p:txBody>
      </p:sp>
      <p:sp>
        <p:nvSpPr>
          <p:cNvPr id="21" name="Text Box 17">
            <a:extLst>
              <a:ext uri="{FF2B5EF4-FFF2-40B4-BE49-F238E27FC236}">
                <a16:creationId xmlns:a16="http://schemas.microsoft.com/office/drawing/2014/main" id="{3CBDC257-B6EE-4F1D-9791-1DBC375F2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6700" y="1400175"/>
            <a:ext cx="3540125" cy="9239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Реализация текстового терминального интерфейса по сети</a:t>
            </a:r>
            <a:endParaRPr lang="en-US" altLang="ru-RU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3" name="Text Box 19">
            <a:extLst>
              <a:ext uri="{FF2B5EF4-FFF2-40B4-BE49-F238E27FC236}">
                <a16:creationId xmlns:a16="http://schemas.microsoft.com/office/drawing/2014/main" id="{9BEE3F3C-95F0-49D7-85E3-9EFE40B21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163" y="4497388"/>
            <a:ext cx="3398837" cy="17541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Логин/пароль по умолчанию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– root/root</a:t>
            </a:r>
            <a:endParaRPr lang="ru-RU" altLang="ru-RU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Предоставляет полный доступ к возможностям устройства, но требует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знаний работы с командной строкой </a:t>
            </a:r>
            <a:endParaRPr lang="ru-RU" altLang="ru-RU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3020" name="AutoShape 20">
            <a:extLst>
              <a:ext uri="{FF2B5EF4-FFF2-40B4-BE49-F238E27FC236}">
                <a16:creationId xmlns:a16="http://schemas.microsoft.com/office/drawing/2014/main" id="{078FA02C-DA15-4827-99AB-CC9E130AB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9513" y="2292350"/>
            <a:ext cx="360362" cy="5048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Text Box 17">
            <a:extLst>
              <a:ext uri="{FF2B5EF4-FFF2-40B4-BE49-F238E27FC236}">
                <a16:creationId xmlns:a16="http://schemas.microsoft.com/office/drawing/2014/main" id="{80916CBD-2BAF-4A30-AB15-EC97E1475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38" y="2846388"/>
            <a:ext cx="3429000" cy="12001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Дистанционная настройка устройств: перезагрузка, запись логов, доступ к файловой системе</a:t>
            </a:r>
          </a:p>
        </p:txBody>
      </p:sp>
      <p:pic>
        <p:nvPicPr>
          <p:cNvPr id="43022" name="Рисунок 5">
            <a:extLst>
              <a:ext uri="{FF2B5EF4-FFF2-40B4-BE49-F238E27FC236}">
                <a16:creationId xmlns:a16="http://schemas.microsoft.com/office/drawing/2014/main" id="{66473E27-0E54-4962-BDB6-D92470B77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75" y="865188"/>
            <a:ext cx="462915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>
            <a:extLst>
              <a:ext uri="{FF2B5EF4-FFF2-40B4-BE49-F238E27FC236}">
                <a16:creationId xmlns:a16="http://schemas.microsoft.com/office/drawing/2014/main" id="{0C3D5C8A-491C-468C-9DA1-1E72ED3CE288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352550" y="260350"/>
            <a:ext cx="8172450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ru-RU" altLang="ru-RU">
                <a:solidFill>
                  <a:srgbClr val="666633"/>
                </a:solidFill>
                <a:latin typeface="Calibri" panose="020F0502020204030204" pitchFamily="34" charset="0"/>
              </a:rPr>
              <a:t>Локальный терминал</a:t>
            </a:r>
          </a:p>
        </p:txBody>
      </p:sp>
      <p:sp>
        <p:nvSpPr>
          <p:cNvPr id="44035" name="Rectangle 4">
            <a:extLst>
              <a:ext uri="{FF2B5EF4-FFF2-40B4-BE49-F238E27FC236}">
                <a16:creationId xmlns:a16="http://schemas.microsoft.com/office/drawing/2014/main" id="{D02CBE20-42D9-4A0F-B161-ADEF031AC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6763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44036" name="Номер слайда 3">
            <a:extLst>
              <a:ext uri="{FF2B5EF4-FFF2-40B4-BE49-F238E27FC236}">
                <a16:creationId xmlns:a16="http://schemas.microsoft.com/office/drawing/2014/main" id="{2E5ED407-8F77-4057-B717-DF8CF8D9ABD1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3141663"/>
            <a:ext cx="5238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20293CE-A8DE-46EC-AF9B-3C9876543991}" type="slidenum">
              <a:rPr lang="ru-RU" altLang="ru-RU" sz="1400" b="1">
                <a:solidFill>
                  <a:srgbClr val="666633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ru-RU" altLang="ru-RU" sz="1400" b="1">
              <a:solidFill>
                <a:srgbClr val="666633"/>
              </a:solidFill>
              <a:latin typeface="Arial" panose="020B0604020202020204" pitchFamily="34" charset="0"/>
            </a:endParaRPr>
          </a:p>
        </p:txBody>
      </p:sp>
      <p:sp>
        <p:nvSpPr>
          <p:cNvPr id="44037" name="AutoShape 6">
            <a:extLst>
              <a:ext uri="{FF2B5EF4-FFF2-40B4-BE49-F238E27FC236}">
                <a16:creationId xmlns:a16="http://schemas.microsoft.com/office/drawing/2014/main" id="{0DA25548-A06D-42DB-92CD-639EA3008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4275" y="3233738"/>
            <a:ext cx="360363" cy="5048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038" name="AutoShape 7">
            <a:extLst>
              <a:ext uri="{FF2B5EF4-FFF2-40B4-BE49-F238E27FC236}">
                <a16:creationId xmlns:a16="http://schemas.microsoft.com/office/drawing/2014/main" id="{573096B5-5F44-4ED3-8E9F-5E4A97C7D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1100" y="865188"/>
            <a:ext cx="360363" cy="5048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5039E2A2-F32E-49F8-941E-8494F9863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908050"/>
            <a:ext cx="1784350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Назначение</a:t>
            </a:r>
          </a:p>
        </p:txBody>
      </p:sp>
      <p:sp>
        <p:nvSpPr>
          <p:cNvPr id="19" name="Text Box 15">
            <a:extLst>
              <a:ext uri="{FF2B5EF4-FFF2-40B4-BE49-F238E27FC236}">
                <a16:creationId xmlns:a16="http://schemas.microsoft.com/office/drawing/2014/main" id="{42212BCA-3642-4095-B5FF-3BF3AA22E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163" y="2101850"/>
            <a:ext cx="2803525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Применение</a:t>
            </a:r>
            <a:r>
              <a:rPr lang="en-US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в </a:t>
            </a:r>
            <a:r>
              <a:rPr lang="en-US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SO-5</a:t>
            </a:r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0" name="Text Box 16">
            <a:extLst>
              <a:ext uri="{FF2B5EF4-FFF2-40B4-BE49-F238E27FC236}">
                <a16:creationId xmlns:a16="http://schemas.microsoft.com/office/drawing/2014/main" id="{A9426FB5-871A-458D-B911-65BCEA8BD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6700" y="3254375"/>
            <a:ext cx="1927225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Особенности</a:t>
            </a:r>
          </a:p>
        </p:txBody>
      </p:sp>
      <p:sp>
        <p:nvSpPr>
          <p:cNvPr id="21" name="Text Box 17">
            <a:extLst>
              <a:ext uri="{FF2B5EF4-FFF2-40B4-BE49-F238E27FC236}">
                <a16:creationId xmlns:a16="http://schemas.microsoft.com/office/drawing/2014/main" id="{96737183-600F-4B11-A524-7C0AE4C6E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6700" y="1400175"/>
            <a:ext cx="3540125" cy="646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Контроль и слежение за работой устройств</a:t>
            </a:r>
            <a:endParaRPr lang="en-US" altLang="ru-RU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3" name="Text Box 19">
            <a:extLst>
              <a:ext uri="{FF2B5EF4-FFF2-40B4-BE49-F238E27FC236}">
                <a16:creationId xmlns:a16="http://schemas.microsoft.com/office/drawing/2014/main" id="{D24EE23A-5683-4A1D-9A4B-E26F13A07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925" y="3716338"/>
            <a:ext cx="3398838" cy="20320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В серии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PJC-8xx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и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MPA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: разъем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DB-9 (RSC), RS-232.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Параметры передачи: 57600, 8, 1, отсутствие. </a:t>
            </a:r>
          </a:p>
          <a:p>
            <a:pPr eaLnBrk="1" hangingPunct="1">
              <a:buFontTx/>
              <a:buChar char="•"/>
              <a:defRPr/>
            </a:pP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В серии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PJC-9xx: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разъем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USB Type A.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Параметры передачи: 115200, 8, 1, отсутствие.</a:t>
            </a:r>
          </a:p>
        </p:txBody>
      </p:sp>
      <p:sp>
        <p:nvSpPr>
          <p:cNvPr id="44044" name="AutoShape 20">
            <a:extLst>
              <a:ext uri="{FF2B5EF4-FFF2-40B4-BE49-F238E27FC236}">
                <a16:creationId xmlns:a16="http://schemas.microsoft.com/office/drawing/2014/main" id="{C24D285A-EC0A-4BC5-BDB8-B3FEB4385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5863" y="2054225"/>
            <a:ext cx="360362" cy="5048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Text Box 17">
            <a:extLst>
              <a:ext uri="{FF2B5EF4-FFF2-40B4-BE49-F238E27FC236}">
                <a16:creationId xmlns:a16="http://schemas.microsoft.com/office/drawing/2014/main" id="{DB49C983-2210-4613-B142-FB5422756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8288" y="2608263"/>
            <a:ext cx="3429000" cy="6461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Сервисное обслуживание: диагностика, настройка</a:t>
            </a:r>
          </a:p>
        </p:txBody>
      </p:sp>
      <p:pic>
        <p:nvPicPr>
          <p:cNvPr id="44046" name="Рисунок 21">
            <a:extLst>
              <a:ext uri="{FF2B5EF4-FFF2-40B4-BE49-F238E27FC236}">
                <a16:creationId xmlns:a16="http://schemas.microsoft.com/office/drawing/2014/main" id="{12DA2A85-7A3F-4A36-8450-66898DD79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5" y="989013"/>
            <a:ext cx="44450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>
            <a:extLst>
              <a:ext uri="{FF2B5EF4-FFF2-40B4-BE49-F238E27FC236}">
                <a16:creationId xmlns:a16="http://schemas.microsoft.com/office/drawing/2014/main" id="{9190D8F6-EBA0-4E5F-B158-50C8EAC98FBB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352550" y="260350"/>
            <a:ext cx="8172450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ru-RU" altLang="ru-RU">
                <a:solidFill>
                  <a:srgbClr val="666633"/>
                </a:solidFill>
                <a:latin typeface="Calibri" panose="020F0502020204030204" pitchFamily="34" charset="0"/>
              </a:rPr>
              <a:t>Конфигураторы и утилиты</a:t>
            </a:r>
          </a:p>
        </p:txBody>
      </p:sp>
      <p:sp>
        <p:nvSpPr>
          <p:cNvPr id="45059" name="Rectangle 4">
            <a:extLst>
              <a:ext uri="{FF2B5EF4-FFF2-40B4-BE49-F238E27FC236}">
                <a16:creationId xmlns:a16="http://schemas.microsoft.com/office/drawing/2014/main" id="{CCF8B46E-43D3-46CE-943F-A866A7C6D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6763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83973" name="Text Box 5">
            <a:extLst>
              <a:ext uri="{FF2B5EF4-FFF2-40B4-BE49-F238E27FC236}">
                <a16:creationId xmlns:a16="http://schemas.microsoft.com/office/drawing/2014/main" id="{B0DDBEB4-2586-4A3F-914E-371758131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600" y="977900"/>
            <a:ext cx="8299450" cy="18462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lvl="1"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Конфигуратор </a:t>
            </a:r>
            <a:r>
              <a:rPr lang="en-US" altLang="ru-RU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pConfig</a:t>
            </a: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и его компоненты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PCONFIG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– настройка и тестирование контроллеров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SYNLOG –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редактор и компилятор логических функций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SCHEMATICS v.1 (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устаревший)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–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настройка терминалов оператора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KWG-1xx</a:t>
            </a:r>
            <a:endParaRPr lang="ru-RU" altLang="ru-RU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marL="7429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SCHEMATICS v.2 –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настройка терминалов оператора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KWG-3xx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CONFIG SLC (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устаревший) – настройка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IEC 61850</a:t>
            </a:r>
            <a:endParaRPr lang="ru-RU" altLang="ru-RU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5061" name="AutoShape 7">
            <a:extLst>
              <a:ext uri="{FF2B5EF4-FFF2-40B4-BE49-F238E27FC236}">
                <a16:creationId xmlns:a16="http://schemas.microsoft.com/office/drawing/2014/main" id="{8D94B3C0-D9C8-471D-A22F-FC8D394A8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600" y="977900"/>
            <a:ext cx="360363" cy="5048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62" name="AutoShape 6">
            <a:extLst>
              <a:ext uri="{FF2B5EF4-FFF2-40B4-BE49-F238E27FC236}">
                <a16:creationId xmlns:a16="http://schemas.microsoft.com/office/drawing/2014/main" id="{28ADDF99-392E-4122-A256-EBE65EA36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600" y="3071813"/>
            <a:ext cx="360363" cy="5048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5150082A-928F-42B2-8C23-93FA76BB1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313" y="3087688"/>
            <a:ext cx="7986712" cy="15700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lvl="1"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Сервисные утилиты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SERVICE –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настройка и обслуживание устройств </a:t>
            </a:r>
            <a:r>
              <a:rPr lang="en-US" altLang="ru-RU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Mikronika</a:t>
            </a:r>
            <a:endParaRPr lang="en-US" altLang="ru-RU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marL="7429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PROTOCOL ANALYZER –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мониторинг, захват и анализ протоколов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SYNTECH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(устаревший)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–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настройка и тестирование контроллеров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endParaRPr lang="ru-RU" altLang="ru-RU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marL="7429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IEDEXPLORER –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мониторинг и анализ протоколов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IEC 61850</a:t>
            </a:r>
          </a:p>
        </p:txBody>
      </p:sp>
      <p:sp>
        <p:nvSpPr>
          <p:cNvPr id="45064" name="Номер слайда 3">
            <a:extLst>
              <a:ext uri="{FF2B5EF4-FFF2-40B4-BE49-F238E27FC236}">
                <a16:creationId xmlns:a16="http://schemas.microsoft.com/office/drawing/2014/main" id="{5686BC2F-4DB5-4E42-B349-B5EC2CA1D558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3141663"/>
            <a:ext cx="5238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AA475F9-20DD-43F2-8CBF-7ECBA3BE92B0}" type="slidenum">
              <a:rPr lang="ru-RU" altLang="ru-RU" sz="1400" b="1">
                <a:solidFill>
                  <a:srgbClr val="666633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ru-RU" altLang="ru-RU" sz="1400" b="1">
              <a:solidFill>
                <a:srgbClr val="666633"/>
              </a:solidFill>
              <a:latin typeface="Arial" panose="020B0604020202020204" pitchFamily="34" charset="0"/>
            </a:endParaRPr>
          </a:p>
        </p:txBody>
      </p:sp>
      <p:sp>
        <p:nvSpPr>
          <p:cNvPr id="45065" name="AutoShape 7">
            <a:extLst>
              <a:ext uri="{FF2B5EF4-FFF2-40B4-BE49-F238E27FC236}">
                <a16:creationId xmlns:a16="http://schemas.microsoft.com/office/drawing/2014/main" id="{15514A75-112C-48BA-9839-DDCE6B145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9825" y="4913313"/>
            <a:ext cx="360363" cy="5048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79169691-3136-4B68-BB99-7787DAA2D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825" y="4910138"/>
            <a:ext cx="7986713" cy="10160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lvl="1"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Дополнительные программы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PUTTY –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дистанционный терминал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и сервисный канал 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TOTAL COMMANDER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–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FTP-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клиент, файловый менеджер</a:t>
            </a:r>
          </a:p>
        </p:txBody>
      </p:sp>
    </p:spTree>
  </p:cSld>
  <p:clrMapOvr>
    <a:masterClrMapping/>
  </p:clrMapOvr>
  <p:transition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>
            <a:extLst>
              <a:ext uri="{FF2B5EF4-FFF2-40B4-BE49-F238E27FC236}">
                <a16:creationId xmlns:a16="http://schemas.microsoft.com/office/drawing/2014/main" id="{795F9743-F954-44D4-AA76-DA5B6FCA3A91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352550" y="260350"/>
            <a:ext cx="8172450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ru-RU" altLang="ru-RU">
                <a:solidFill>
                  <a:srgbClr val="666633"/>
                </a:solidFill>
                <a:latin typeface="Calibri" panose="020F0502020204030204" pitchFamily="34" charset="0"/>
              </a:rPr>
              <a:t>Многоуровневая структура</a:t>
            </a:r>
            <a:r>
              <a:rPr lang="en-US" altLang="ru-RU">
                <a:solidFill>
                  <a:srgbClr val="666633"/>
                </a:solidFill>
                <a:latin typeface="Calibri" panose="020F0502020204030204" pitchFamily="34" charset="0"/>
              </a:rPr>
              <a:t> SO-5</a:t>
            </a:r>
            <a:endParaRPr lang="ru-RU" altLang="ru-RU">
              <a:solidFill>
                <a:srgbClr val="666633"/>
              </a:solidFill>
              <a:latin typeface="Calibri" panose="020F0502020204030204" pitchFamily="34" charset="0"/>
            </a:endParaRPr>
          </a:p>
        </p:txBody>
      </p:sp>
      <p:sp>
        <p:nvSpPr>
          <p:cNvPr id="18435" name="Rectangle 4">
            <a:extLst>
              <a:ext uri="{FF2B5EF4-FFF2-40B4-BE49-F238E27FC236}">
                <a16:creationId xmlns:a16="http://schemas.microsoft.com/office/drawing/2014/main" id="{B15D5E1F-415C-4F8C-8F61-FF65164D6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6763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8436" name="Номер слайда 3">
            <a:extLst>
              <a:ext uri="{FF2B5EF4-FFF2-40B4-BE49-F238E27FC236}">
                <a16:creationId xmlns:a16="http://schemas.microsoft.com/office/drawing/2014/main" id="{D84B814F-80C2-4787-AC08-C1BFB221EBCE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3141663"/>
            <a:ext cx="5238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5970327-7750-467A-BBDB-6A0BDEBF95CD}" type="slidenum">
              <a:rPr lang="ru-RU" altLang="ru-RU" sz="1400" b="1">
                <a:solidFill>
                  <a:srgbClr val="666633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400" b="1">
              <a:solidFill>
                <a:srgbClr val="666633"/>
              </a:solidFill>
              <a:latin typeface="Arial" panose="020B0604020202020204" pitchFamily="34" charset="0"/>
            </a:endParaRPr>
          </a:p>
        </p:txBody>
      </p:sp>
      <p:sp>
        <p:nvSpPr>
          <p:cNvPr id="18437" name="AutoShape 6">
            <a:extLst>
              <a:ext uri="{FF2B5EF4-FFF2-40B4-BE49-F238E27FC236}">
                <a16:creationId xmlns:a16="http://schemas.microsoft.com/office/drawing/2014/main" id="{EE014D41-7842-4270-B69F-1B52B3078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638" y="3740150"/>
            <a:ext cx="360362" cy="5048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38" name="AutoShape 7">
            <a:extLst>
              <a:ext uri="{FF2B5EF4-FFF2-40B4-BE49-F238E27FC236}">
                <a16:creationId xmlns:a16="http://schemas.microsoft.com/office/drawing/2014/main" id="{0BF62519-C75B-40D3-9487-3DE17035E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1575" y="908050"/>
            <a:ext cx="360363" cy="5048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D49D6DD1-9E02-4FE0-9542-1A53D883D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908050"/>
            <a:ext cx="3368675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Диспетчерский уровень</a:t>
            </a:r>
          </a:p>
        </p:txBody>
      </p:sp>
      <p:sp>
        <p:nvSpPr>
          <p:cNvPr id="19" name="Text Box 15">
            <a:extLst>
              <a:ext uri="{FF2B5EF4-FFF2-40B4-BE49-F238E27FC236}">
                <a16:creationId xmlns:a16="http://schemas.microsoft.com/office/drawing/2014/main" id="{81854AC5-E6A4-47A9-8547-FACB14351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75" y="2324100"/>
            <a:ext cx="3200400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Станционный уровень</a:t>
            </a:r>
          </a:p>
        </p:txBody>
      </p:sp>
      <p:sp>
        <p:nvSpPr>
          <p:cNvPr id="20" name="Text Box 16">
            <a:extLst>
              <a:ext uri="{FF2B5EF4-FFF2-40B4-BE49-F238E27FC236}">
                <a16:creationId xmlns:a16="http://schemas.microsoft.com/office/drawing/2014/main" id="{6C47174B-BE4A-4A86-97E1-775D0FB4C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740150"/>
            <a:ext cx="2862263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Объектный уровень</a:t>
            </a:r>
          </a:p>
        </p:txBody>
      </p:sp>
      <p:sp>
        <p:nvSpPr>
          <p:cNvPr id="21" name="Text Box 17">
            <a:extLst>
              <a:ext uri="{FF2B5EF4-FFF2-40B4-BE49-F238E27FC236}">
                <a16:creationId xmlns:a16="http://schemas.microsoft.com/office/drawing/2014/main" id="{9C52112F-6DBD-4358-9ECC-1C3680A7E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412875"/>
            <a:ext cx="2159000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АРМ оператора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Сервер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SYNDIS RV</a:t>
            </a:r>
            <a:endParaRPr lang="ru-RU" altLang="ru-RU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E8913B97-B25E-4B8A-8AB8-250A5AE98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38" y="2820988"/>
            <a:ext cx="3708400" cy="6461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ru-RU" altLang="ru-RU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Коммуникационные контроллеры 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Сетевое оборудование </a:t>
            </a:r>
          </a:p>
        </p:txBody>
      </p:sp>
      <p:sp>
        <p:nvSpPr>
          <p:cNvPr id="23" name="Text Box 19">
            <a:extLst>
              <a:ext uri="{FF2B5EF4-FFF2-40B4-BE49-F238E27FC236}">
                <a16:creationId xmlns:a16="http://schemas.microsoft.com/office/drawing/2014/main" id="{BF0B5124-6F10-4DD9-AF7B-00CF5E993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5913" y="4243388"/>
            <a:ext cx="4375150" cy="6461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Объектные контроллеры                  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Измерительно-управляющие устройства</a:t>
            </a:r>
          </a:p>
        </p:txBody>
      </p:sp>
      <p:sp>
        <p:nvSpPr>
          <p:cNvPr id="18445" name="AutoShape 20">
            <a:extLst>
              <a:ext uri="{FF2B5EF4-FFF2-40B4-BE49-F238E27FC236}">
                <a16:creationId xmlns:a16="http://schemas.microsoft.com/office/drawing/2014/main" id="{378FD385-20CF-40C0-A3FC-27AE8A19E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1575" y="2276475"/>
            <a:ext cx="360363" cy="5048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8446" name="Рисунок 2">
            <a:extLst>
              <a:ext uri="{FF2B5EF4-FFF2-40B4-BE49-F238E27FC236}">
                <a16:creationId xmlns:a16="http://schemas.microsoft.com/office/drawing/2014/main" id="{F44A4E65-6540-4E01-BB59-650C5DD71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50" y="1069975"/>
            <a:ext cx="187007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Рисунок 4">
            <a:extLst>
              <a:ext uri="{FF2B5EF4-FFF2-40B4-BE49-F238E27FC236}">
                <a16:creationId xmlns:a16="http://schemas.microsoft.com/office/drawing/2014/main" id="{8618DEB7-7571-4B42-8E70-202337AB3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063" y="2552700"/>
            <a:ext cx="1087437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Рисунок 6">
            <a:extLst>
              <a:ext uri="{FF2B5EF4-FFF2-40B4-BE49-F238E27FC236}">
                <a16:creationId xmlns:a16="http://schemas.microsoft.com/office/drawing/2014/main" id="{2835B4DF-9EA9-4675-9DF3-9E0BE07F6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063" y="4243388"/>
            <a:ext cx="1087437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Рисунок 24">
            <a:extLst>
              <a:ext uri="{FF2B5EF4-FFF2-40B4-BE49-F238E27FC236}">
                <a16:creationId xmlns:a16="http://schemas.microsoft.com/office/drawing/2014/main" id="{B2779C3E-33D1-46F4-BC76-61DB5E492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50" y="3027363"/>
            <a:ext cx="18700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0" name="Рисунок 26">
            <a:extLst>
              <a:ext uri="{FF2B5EF4-FFF2-40B4-BE49-F238E27FC236}">
                <a16:creationId xmlns:a16="http://schemas.microsoft.com/office/drawing/2014/main" id="{B6300EB9-E26D-4CB9-875E-A583011EE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50" y="4243388"/>
            <a:ext cx="187007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1" name="Рисунок 28">
            <a:extLst>
              <a:ext uri="{FF2B5EF4-FFF2-40B4-BE49-F238E27FC236}">
                <a16:creationId xmlns:a16="http://schemas.microsoft.com/office/drawing/2014/main" id="{0013B38D-13B5-4DAA-A693-2F5B84812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063" y="1136650"/>
            <a:ext cx="1087437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>
            <a:extLst>
              <a:ext uri="{FF2B5EF4-FFF2-40B4-BE49-F238E27FC236}">
                <a16:creationId xmlns:a16="http://schemas.microsoft.com/office/drawing/2014/main" id="{B8270891-4CFA-430F-A74C-CF94546DD3E0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352550" y="260350"/>
            <a:ext cx="8172450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en-US" altLang="ru-RU">
                <a:solidFill>
                  <a:srgbClr val="666633"/>
                </a:solidFill>
                <a:latin typeface="Calibri" panose="020F0502020204030204" pitchFamily="34" charset="0"/>
              </a:rPr>
              <a:t>PCONFIG</a:t>
            </a:r>
            <a:endParaRPr lang="ru-RU" altLang="ru-RU">
              <a:solidFill>
                <a:srgbClr val="666633"/>
              </a:solidFill>
              <a:latin typeface="Calibri" panose="020F0502020204030204" pitchFamily="34" charset="0"/>
            </a:endParaRPr>
          </a:p>
        </p:txBody>
      </p:sp>
      <p:sp>
        <p:nvSpPr>
          <p:cNvPr id="46083" name="Rectangle 4">
            <a:extLst>
              <a:ext uri="{FF2B5EF4-FFF2-40B4-BE49-F238E27FC236}">
                <a16:creationId xmlns:a16="http://schemas.microsoft.com/office/drawing/2014/main" id="{246FD185-7F40-4F85-9C00-95992EE10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6763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46084" name="Номер слайда 3">
            <a:extLst>
              <a:ext uri="{FF2B5EF4-FFF2-40B4-BE49-F238E27FC236}">
                <a16:creationId xmlns:a16="http://schemas.microsoft.com/office/drawing/2014/main" id="{323A8EFF-45CB-49F3-A27A-1AADC1854E4A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3141663"/>
            <a:ext cx="5238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D6DB3AB-BF8E-4F56-BCB3-CB8A66AE1E39}" type="slidenum">
              <a:rPr lang="ru-RU" altLang="ru-RU" sz="1400" b="1">
                <a:solidFill>
                  <a:srgbClr val="666633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ru-RU" altLang="ru-RU" sz="1400" b="1">
              <a:solidFill>
                <a:srgbClr val="666633"/>
              </a:solidFill>
              <a:latin typeface="Arial" panose="020B0604020202020204" pitchFamily="34" charset="0"/>
            </a:endParaRPr>
          </a:p>
        </p:txBody>
      </p:sp>
      <p:sp>
        <p:nvSpPr>
          <p:cNvPr id="46085" name="AutoShape 6">
            <a:extLst>
              <a:ext uri="{FF2B5EF4-FFF2-40B4-BE49-F238E27FC236}">
                <a16:creationId xmlns:a16="http://schemas.microsoft.com/office/drawing/2014/main" id="{1ECE25FC-C40B-4A7A-A024-2E4CF9188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9513" y="4275138"/>
            <a:ext cx="360362" cy="5048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6086" name="AutoShape 7">
            <a:extLst>
              <a:ext uri="{FF2B5EF4-FFF2-40B4-BE49-F238E27FC236}">
                <a16:creationId xmlns:a16="http://schemas.microsoft.com/office/drawing/2014/main" id="{813829BE-6561-49D5-8653-19F824FE5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1575" y="908050"/>
            <a:ext cx="360363" cy="5048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A778D6C-B17D-4FAC-B540-C2409EC2C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908050"/>
            <a:ext cx="2454275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Общие сведения</a:t>
            </a:r>
          </a:p>
        </p:txBody>
      </p:sp>
      <p:sp>
        <p:nvSpPr>
          <p:cNvPr id="20" name="Text Box 16">
            <a:extLst>
              <a:ext uri="{FF2B5EF4-FFF2-40B4-BE49-F238E27FC236}">
                <a16:creationId xmlns:a16="http://schemas.microsoft.com/office/drawing/2014/main" id="{8CD46182-7DDD-4A3D-8AF1-6C15F0D6C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38" y="4271963"/>
            <a:ext cx="3046412" cy="46196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Важные особенности</a:t>
            </a:r>
          </a:p>
        </p:txBody>
      </p:sp>
      <p:sp>
        <p:nvSpPr>
          <p:cNvPr id="21" name="Text Box 17">
            <a:extLst>
              <a:ext uri="{FF2B5EF4-FFF2-40B4-BE49-F238E27FC236}">
                <a16:creationId xmlns:a16="http://schemas.microsoft.com/office/drawing/2014/main" id="{FDCE324E-1055-46E2-9365-17C24A507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412875"/>
            <a:ext cx="3729038" cy="28622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Задание рабочих параметров модулей, которыми оснащен контроллер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Определение каналов связи с другими устройствами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Считывание с контроллера базы двоичных входов, базы измерений, буфера событий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Время и удаленный перезапуск контроллера</a:t>
            </a:r>
            <a:endParaRPr lang="en-US" altLang="ru-RU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3" name="Text Box 19">
            <a:extLst>
              <a:ext uri="{FF2B5EF4-FFF2-40B4-BE49-F238E27FC236}">
                <a16:creationId xmlns:a16="http://schemas.microsoft.com/office/drawing/2014/main" id="{4DEB52E5-7DA1-434D-B769-440D8FB82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38" y="4664075"/>
            <a:ext cx="7993062" cy="14779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Связь с контроллером осуществляется по интерфейсу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RS-232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или сети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Ethernet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               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Проект сохраненный в более старой версии конфигуратора можно открыть в новой версии, обратной совместимости нет! 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В данный момент рекомендуемая версия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1.8.78.3</a:t>
            </a:r>
            <a:endParaRPr lang="ru-RU" altLang="ru-RU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46091" name="Рисунок 14">
            <a:extLst>
              <a:ext uri="{FF2B5EF4-FFF2-40B4-BE49-F238E27FC236}">
                <a16:creationId xmlns:a16="http://schemas.microsoft.com/office/drawing/2014/main" id="{879E6A07-21B3-45C0-A63D-B99176C41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795338"/>
            <a:ext cx="4160837" cy="258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>
            <a:extLst>
              <a:ext uri="{FF2B5EF4-FFF2-40B4-BE49-F238E27FC236}">
                <a16:creationId xmlns:a16="http://schemas.microsoft.com/office/drawing/2014/main" id="{629B7164-7537-4664-9B4D-E4255CFA73B3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352550" y="260350"/>
            <a:ext cx="8172450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en-US" altLang="ru-RU">
                <a:solidFill>
                  <a:srgbClr val="666633"/>
                </a:solidFill>
                <a:latin typeface="Calibri" panose="020F0502020204030204" pitchFamily="34" charset="0"/>
              </a:rPr>
              <a:t>SYNLOG</a:t>
            </a:r>
            <a:endParaRPr lang="ru-RU" altLang="ru-RU">
              <a:solidFill>
                <a:srgbClr val="666633"/>
              </a:solidFill>
              <a:latin typeface="Calibri" panose="020F0502020204030204" pitchFamily="34" charset="0"/>
            </a:endParaRPr>
          </a:p>
        </p:txBody>
      </p:sp>
      <p:sp>
        <p:nvSpPr>
          <p:cNvPr id="47107" name="Rectangle 4">
            <a:extLst>
              <a:ext uri="{FF2B5EF4-FFF2-40B4-BE49-F238E27FC236}">
                <a16:creationId xmlns:a16="http://schemas.microsoft.com/office/drawing/2014/main" id="{9ABF27D1-325C-49FA-8B32-7EF90DEC4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6763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47108" name="Номер слайда 3">
            <a:extLst>
              <a:ext uri="{FF2B5EF4-FFF2-40B4-BE49-F238E27FC236}">
                <a16:creationId xmlns:a16="http://schemas.microsoft.com/office/drawing/2014/main" id="{15676F64-7758-4A88-9892-34B191A3323B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3141663"/>
            <a:ext cx="5238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012C6DE-D067-453F-8F8A-264BB5C1FFEB}" type="slidenum">
              <a:rPr lang="ru-RU" altLang="ru-RU" sz="1400" b="1">
                <a:solidFill>
                  <a:srgbClr val="666633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ru-RU" altLang="ru-RU" sz="1400" b="1">
              <a:solidFill>
                <a:srgbClr val="666633"/>
              </a:solidFill>
              <a:latin typeface="Arial" panose="020B0604020202020204" pitchFamily="34" charset="0"/>
            </a:endParaRPr>
          </a:p>
        </p:txBody>
      </p:sp>
      <p:sp>
        <p:nvSpPr>
          <p:cNvPr id="47109" name="AutoShape 6">
            <a:extLst>
              <a:ext uri="{FF2B5EF4-FFF2-40B4-BE49-F238E27FC236}">
                <a16:creationId xmlns:a16="http://schemas.microsoft.com/office/drawing/2014/main" id="{0E08A6EE-F942-4643-8206-5A1C54AA0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9513" y="4552950"/>
            <a:ext cx="360362" cy="44767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10" name="AutoShape 7">
            <a:extLst>
              <a:ext uri="{FF2B5EF4-FFF2-40B4-BE49-F238E27FC236}">
                <a16:creationId xmlns:a16="http://schemas.microsoft.com/office/drawing/2014/main" id="{15F3DBC1-021D-4A83-88B8-5B88259BE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1575" y="908050"/>
            <a:ext cx="360363" cy="5048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2973F2D4-660A-4B94-B303-228537DC1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908050"/>
            <a:ext cx="2454275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Общие сведения</a:t>
            </a:r>
          </a:p>
        </p:txBody>
      </p:sp>
      <p:sp>
        <p:nvSpPr>
          <p:cNvPr id="20" name="Text Box 16">
            <a:extLst>
              <a:ext uri="{FF2B5EF4-FFF2-40B4-BE49-F238E27FC236}">
                <a16:creationId xmlns:a16="http://schemas.microsoft.com/office/drawing/2014/main" id="{BC56E4DA-45BF-476F-85F7-9D4C64DD7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38" y="4492625"/>
            <a:ext cx="3046412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Важные особенности</a:t>
            </a:r>
          </a:p>
        </p:txBody>
      </p:sp>
      <p:sp>
        <p:nvSpPr>
          <p:cNvPr id="21" name="Text Box 17">
            <a:extLst>
              <a:ext uri="{FF2B5EF4-FFF2-40B4-BE49-F238E27FC236}">
                <a16:creationId xmlns:a16="http://schemas.microsoft.com/office/drawing/2014/main" id="{6685C132-89FE-48EC-AFE8-3E287348C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412875"/>
            <a:ext cx="4521200" cy="3140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Редактор и компилятор логических функций, работающий в базе данных контроллеров </a:t>
            </a:r>
            <a:r>
              <a:rPr lang="en-US" altLang="ru-RU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Mikronika</a:t>
            </a:r>
            <a:endParaRPr lang="ru-RU" altLang="ru-RU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Код, напоминающий язык программирования С, позволяет </a:t>
            </a:r>
            <a:r>
              <a:rPr lang="ru-RU" altLang="ru-RU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реализовать уравнения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и логические условия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Имеется встроенный симулятор, с помощью которого можно проследить и анализировать работу кода перед установкой его на контроллер</a:t>
            </a:r>
            <a:endParaRPr lang="en-US" altLang="ru-RU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3" name="Text Box 19">
            <a:extLst>
              <a:ext uri="{FF2B5EF4-FFF2-40B4-BE49-F238E27FC236}">
                <a16:creationId xmlns:a16="http://schemas.microsoft.com/office/drawing/2014/main" id="{DEB0DF0B-6FD8-434B-BD69-66D4BBB91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38" y="4884738"/>
            <a:ext cx="7993062" cy="12001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Является компонентом конфигуратора </a:t>
            </a:r>
            <a:r>
              <a:rPr lang="en-US" altLang="ru-RU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pConfig</a:t>
            </a:r>
            <a:endParaRPr lang="ru-RU" altLang="ru-RU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Компилятор имеет возможности анализа кода и выявлять ошибки синтаксиса, ошибки цикла и т.д.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В данный момент рекомендуемая версия 4.59</a:t>
            </a:r>
          </a:p>
        </p:txBody>
      </p:sp>
      <p:pic>
        <p:nvPicPr>
          <p:cNvPr id="47115" name="Picture 18">
            <a:extLst>
              <a:ext uri="{FF2B5EF4-FFF2-40B4-BE49-F238E27FC236}">
                <a16:creationId xmlns:a16="http://schemas.microsoft.com/office/drawing/2014/main" id="{950C9A08-B881-4D74-A8C9-13A080D96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450" y="846138"/>
            <a:ext cx="3182938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>
            <a:extLst>
              <a:ext uri="{FF2B5EF4-FFF2-40B4-BE49-F238E27FC236}">
                <a16:creationId xmlns:a16="http://schemas.microsoft.com/office/drawing/2014/main" id="{DE54F0D6-9AC5-4F5A-B7E6-E9647298B317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352550" y="260350"/>
            <a:ext cx="8172450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en-US" altLang="ru-RU">
                <a:solidFill>
                  <a:srgbClr val="666633"/>
                </a:solidFill>
                <a:latin typeface="Calibri" panose="020F0502020204030204" pitchFamily="34" charset="0"/>
              </a:rPr>
              <a:t>SCHEMATICS</a:t>
            </a:r>
            <a:endParaRPr lang="ru-RU" altLang="ru-RU">
              <a:solidFill>
                <a:srgbClr val="666633"/>
              </a:solidFill>
              <a:latin typeface="Calibri" panose="020F0502020204030204" pitchFamily="34" charset="0"/>
            </a:endParaRPr>
          </a:p>
        </p:txBody>
      </p:sp>
      <p:sp>
        <p:nvSpPr>
          <p:cNvPr id="48131" name="Rectangle 4">
            <a:extLst>
              <a:ext uri="{FF2B5EF4-FFF2-40B4-BE49-F238E27FC236}">
                <a16:creationId xmlns:a16="http://schemas.microsoft.com/office/drawing/2014/main" id="{44B289EF-3DA0-4FCA-B518-E112A255B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6763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48132" name="Номер слайда 3">
            <a:extLst>
              <a:ext uri="{FF2B5EF4-FFF2-40B4-BE49-F238E27FC236}">
                <a16:creationId xmlns:a16="http://schemas.microsoft.com/office/drawing/2014/main" id="{89793DD2-C39C-4112-9392-C29804FA323E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3141663"/>
            <a:ext cx="5238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762149C-E491-486C-B28E-A8F3B42C7796}" type="slidenum">
              <a:rPr lang="ru-RU" altLang="ru-RU" sz="1400" b="1">
                <a:solidFill>
                  <a:srgbClr val="666633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ru-RU" altLang="ru-RU" sz="1400" b="1">
              <a:solidFill>
                <a:srgbClr val="666633"/>
              </a:solidFill>
              <a:latin typeface="Arial" panose="020B0604020202020204" pitchFamily="34" charset="0"/>
            </a:endParaRPr>
          </a:p>
        </p:txBody>
      </p:sp>
      <p:sp>
        <p:nvSpPr>
          <p:cNvPr id="48133" name="AutoShape 6">
            <a:extLst>
              <a:ext uri="{FF2B5EF4-FFF2-40B4-BE49-F238E27FC236}">
                <a16:creationId xmlns:a16="http://schemas.microsoft.com/office/drawing/2014/main" id="{DE5D9788-8B3A-4D02-BE22-63048E0F9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9513" y="4108450"/>
            <a:ext cx="360362" cy="44767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8134" name="AutoShape 7">
            <a:extLst>
              <a:ext uri="{FF2B5EF4-FFF2-40B4-BE49-F238E27FC236}">
                <a16:creationId xmlns:a16="http://schemas.microsoft.com/office/drawing/2014/main" id="{D4F6299A-797B-4A5D-B3ED-6BA432770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1575" y="908050"/>
            <a:ext cx="360363" cy="5048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0B744341-84F5-4A54-86A0-2F715ACFE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908050"/>
            <a:ext cx="2454275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Общие сведения</a:t>
            </a:r>
          </a:p>
        </p:txBody>
      </p:sp>
      <p:sp>
        <p:nvSpPr>
          <p:cNvPr id="20" name="Text Box 16">
            <a:extLst>
              <a:ext uri="{FF2B5EF4-FFF2-40B4-BE49-F238E27FC236}">
                <a16:creationId xmlns:a16="http://schemas.microsoft.com/office/drawing/2014/main" id="{BD7CB65B-51E5-4714-A904-6D9DAB616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38" y="4048125"/>
            <a:ext cx="3046412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Важные особенности</a:t>
            </a:r>
          </a:p>
        </p:txBody>
      </p:sp>
      <p:sp>
        <p:nvSpPr>
          <p:cNvPr id="21" name="Text Box 17">
            <a:extLst>
              <a:ext uri="{FF2B5EF4-FFF2-40B4-BE49-F238E27FC236}">
                <a16:creationId xmlns:a16="http://schemas.microsoft.com/office/drawing/2014/main" id="{D6061F9E-22BB-49C1-8F0A-8F6EBB523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412875"/>
            <a:ext cx="3368675" cy="23082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Редактирование и управление терминалом оператора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Создание экранов и действий, которые будут выполняться при нажатии определенного поля сенсорного экрана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Две версии: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v.1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для серии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KWG-1xx, v.2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для серии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KWG-3xx</a:t>
            </a:r>
            <a:endParaRPr lang="ru-RU" altLang="ru-RU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3" name="Text Box 19">
            <a:extLst>
              <a:ext uri="{FF2B5EF4-FFF2-40B4-BE49-F238E27FC236}">
                <a16:creationId xmlns:a16="http://schemas.microsoft.com/office/drawing/2014/main" id="{9053438C-37E2-4842-8E22-65C245378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38" y="4440238"/>
            <a:ext cx="7993062" cy="17541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Является компонентом конфигуратора </a:t>
            </a:r>
            <a:r>
              <a:rPr lang="en-US" altLang="ru-RU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pConfig</a:t>
            </a:r>
            <a:endParaRPr lang="ru-RU" altLang="ru-RU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При старте терминал запрашивает на контроллере текущую версию проекта, если она более новая, с помощью протокола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Modbus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загружает необходимые файлы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В процессе работы считывает необходимы дискретный и аналоговые данные с контроллера</a:t>
            </a:r>
          </a:p>
        </p:txBody>
      </p:sp>
      <p:pic>
        <p:nvPicPr>
          <p:cNvPr id="48139" name="Рисунок 12">
            <a:extLst>
              <a:ext uri="{FF2B5EF4-FFF2-40B4-BE49-F238E27FC236}">
                <a16:creationId xmlns:a16="http://schemas.microsoft.com/office/drawing/2014/main" id="{0305BE36-5467-4760-9DCD-315B2BBE9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885825"/>
            <a:ext cx="47466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>
            <a:extLst>
              <a:ext uri="{FF2B5EF4-FFF2-40B4-BE49-F238E27FC236}">
                <a16:creationId xmlns:a16="http://schemas.microsoft.com/office/drawing/2014/main" id="{DE54F0D6-9AC5-4F5A-B7E6-E9647298B317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352550" y="260350"/>
            <a:ext cx="8172450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en-US" altLang="ru-RU" dirty="0">
                <a:solidFill>
                  <a:srgbClr val="666633"/>
                </a:solidFill>
                <a:latin typeface="Calibri" panose="020F0502020204030204" pitchFamily="34" charset="0"/>
              </a:rPr>
              <a:t>SERVICE</a:t>
            </a:r>
            <a:endParaRPr lang="ru-RU" altLang="ru-RU" dirty="0">
              <a:solidFill>
                <a:srgbClr val="666633"/>
              </a:solidFill>
              <a:latin typeface="Calibri" panose="020F0502020204030204" pitchFamily="34" charset="0"/>
            </a:endParaRPr>
          </a:p>
        </p:txBody>
      </p:sp>
      <p:sp>
        <p:nvSpPr>
          <p:cNvPr id="48131" name="Rectangle 4">
            <a:extLst>
              <a:ext uri="{FF2B5EF4-FFF2-40B4-BE49-F238E27FC236}">
                <a16:creationId xmlns:a16="http://schemas.microsoft.com/office/drawing/2014/main" id="{44B289EF-3DA0-4FCA-B518-E112A255B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6763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48132" name="Номер слайда 3">
            <a:extLst>
              <a:ext uri="{FF2B5EF4-FFF2-40B4-BE49-F238E27FC236}">
                <a16:creationId xmlns:a16="http://schemas.microsoft.com/office/drawing/2014/main" id="{89793DD2-C39C-4112-9392-C29804FA323E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3141663"/>
            <a:ext cx="5238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762149C-E491-486C-B28E-A8F3B42C7796}" type="slidenum">
              <a:rPr lang="ru-RU" altLang="ru-RU" sz="1400" b="1">
                <a:solidFill>
                  <a:srgbClr val="666633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ru-RU" altLang="ru-RU" sz="1400" b="1">
              <a:solidFill>
                <a:srgbClr val="666633"/>
              </a:solidFill>
              <a:latin typeface="Arial" panose="020B0604020202020204" pitchFamily="34" charset="0"/>
            </a:endParaRPr>
          </a:p>
        </p:txBody>
      </p:sp>
      <p:sp>
        <p:nvSpPr>
          <p:cNvPr id="48133" name="AutoShape 6">
            <a:extLst>
              <a:ext uri="{FF2B5EF4-FFF2-40B4-BE49-F238E27FC236}">
                <a16:creationId xmlns:a16="http://schemas.microsoft.com/office/drawing/2014/main" id="{DE5D9788-8B3A-4D02-BE22-63048E0F9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9513" y="4108450"/>
            <a:ext cx="360362" cy="44767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8134" name="AutoShape 7">
            <a:extLst>
              <a:ext uri="{FF2B5EF4-FFF2-40B4-BE49-F238E27FC236}">
                <a16:creationId xmlns:a16="http://schemas.microsoft.com/office/drawing/2014/main" id="{D4F6299A-797B-4A5D-B3ED-6BA432770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1575" y="908050"/>
            <a:ext cx="360363" cy="5048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0B744341-84F5-4A54-86A0-2F715ACFE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908050"/>
            <a:ext cx="2454275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Общие сведения</a:t>
            </a:r>
          </a:p>
        </p:txBody>
      </p:sp>
      <p:sp>
        <p:nvSpPr>
          <p:cNvPr id="20" name="Text Box 16">
            <a:extLst>
              <a:ext uri="{FF2B5EF4-FFF2-40B4-BE49-F238E27FC236}">
                <a16:creationId xmlns:a16="http://schemas.microsoft.com/office/drawing/2014/main" id="{BD7CB65B-51E5-4714-A904-6D9DAB616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38" y="4048125"/>
            <a:ext cx="3046412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Важные особенности</a:t>
            </a:r>
          </a:p>
        </p:txBody>
      </p:sp>
      <p:sp>
        <p:nvSpPr>
          <p:cNvPr id="21" name="Text Box 17">
            <a:extLst>
              <a:ext uri="{FF2B5EF4-FFF2-40B4-BE49-F238E27FC236}">
                <a16:creationId xmlns:a16="http://schemas.microsoft.com/office/drawing/2014/main" id="{D6061F9E-22BB-49C1-8F0A-8F6EBB523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412875"/>
            <a:ext cx="3368675" cy="230832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Универсальная программа для настройки и обслуживания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Каждое устройство имеет отдельный файл конфигурации, который загружается в программу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Файл предоставляется производителем </a:t>
            </a:r>
            <a:r>
              <a:rPr lang="en-US" altLang="ru-RU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Mikronika</a:t>
            </a:r>
            <a:endParaRPr lang="ru-RU" altLang="ru-RU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3" name="Text Box 19">
            <a:extLst>
              <a:ext uri="{FF2B5EF4-FFF2-40B4-BE49-F238E27FC236}">
                <a16:creationId xmlns:a16="http://schemas.microsoft.com/office/drawing/2014/main" id="{9053438C-37E2-4842-8E22-65C245378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38" y="4440238"/>
            <a:ext cx="7993062" cy="147732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Для подключения к отдельным модулям связь осуществляется с помощью модуля питания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MZA.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Адреса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Modbus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для подключения: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MWS c 20, MSS c 30, MPL c 40</a:t>
            </a:r>
          </a:p>
          <a:p>
            <a:pPr eaLnBrk="1" hangingPunct="1">
              <a:buFontTx/>
              <a:buChar char="•"/>
              <a:defRPr/>
            </a:pP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Для перевода модуля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MZA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в нужный режим 7 бит в положении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ON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, 8 бит в положении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OFF</a:t>
            </a:r>
            <a:endParaRPr lang="ru-RU" altLang="ru-RU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524D66B-AD3D-48F9-84E4-DB8844DF48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87" y="856752"/>
            <a:ext cx="4741295" cy="24735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5274060"/>
      </p:ext>
    </p:extLst>
  </p:cSld>
  <p:clrMapOvr>
    <a:masterClrMapping/>
  </p:clrMapOvr>
  <p:transition>
    <p:push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>
            <a:extLst>
              <a:ext uri="{FF2B5EF4-FFF2-40B4-BE49-F238E27FC236}">
                <a16:creationId xmlns:a16="http://schemas.microsoft.com/office/drawing/2014/main" id="{DE54F0D6-9AC5-4F5A-B7E6-E9647298B317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352550" y="260350"/>
            <a:ext cx="8172450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en-US" altLang="ru-RU" dirty="0">
                <a:solidFill>
                  <a:srgbClr val="666633"/>
                </a:solidFill>
                <a:latin typeface="Calibri" panose="020F0502020204030204" pitchFamily="34" charset="0"/>
              </a:rPr>
              <a:t>PROTOCOL ANALYZER</a:t>
            </a:r>
            <a:endParaRPr lang="ru-RU" altLang="ru-RU" dirty="0">
              <a:solidFill>
                <a:srgbClr val="666633"/>
              </a:solidFill>
              <a:latin typeface="Calibri" panose="020F0502020204030204" pitchFamily="34" charset="0"/>
            </a:endParaRPr>
          </a:p>
        </p:txBody>
      </p:sp>
      <p:sp>
        <p:nvSpPr>
          <p:cNvPr id="48131" name="Rectangle 4">
            <a:extLst>
              <a:ext uri="{FF2B5EF4-FFF2-40B4-BE49-F238E27FC236}">
                <a16:creationId xmlns:a16="http://schemas.microsoft.com/office/drawing/2014/main" id="{44B289EF-3DA0-4FCA-B518-E112A255B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6763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48132" name="Номер слайда 3">
            <a:extLst>
              <a:ext uri="{FF2B5EF4-FFF2-40B4-BE49-F238E27FC236}">
                <a16:creationId xmlns:a16="http://schemas.microsoft.com/office/drawing/2014/main" id="{89793DD2-C39C-4112-9392-C29804FA323E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3141663"/>
            <a:ext cx="5238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762149C-E491-486C-B28E-A8F3B42C7796}" type="slidenum">
              <a:rPr lang="ru-RU" altLang="ru-RU" sz="1400" b="1">
                <a:solidFill>
                  <a:srgbClr val="666633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ru-RU" altLang="ru-RU" sz="1400" b="1">
              <a:solidFill>
                <a:srgbClr val="666633"/>
              </a:solidFill>
              <a:latin typeface="Arial" panose="020B0604020202020204" pitchFamily="34" charset="0"/>
            </a:endParaRPr>
          </a:p>
        </p:txBody>
      </p:sp>
      <p:sp>
        <p:nvSpPr>
          <p:cNvPr id="48134" name="AutoShape 7">
            <a:extLst>
              <a:ext uri="{FF2B5EF4-FFF2-40B4-BE49-F238E27FC236}">
                <a16:creationId xmlns:a16="http://schemas.microsoft.com/office/drawing/2014/main" id="{D4F6299A-797B-4A5D-B3ED-6BA432770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1575" y="908050"/>
            <a:ext cx="360363" cy="5048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0B744341-84F5-4A54-86A0-2F715ACFE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908050"/>
            <a:ext cx="2454275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Общие сведения</a:t>
            </a:r>
          </a:p>
        </p:txBody>
      </p:sp>
      <p:sp>
        <p:nvSpPr>
          <p:cNvPr id="21" name="Text Box 17">
            <a:extLst>
              <a:ext uri="{FF2B5EF4-FFF2-40B4-BE49-F238E27FC236}">
                <a16:creationId xmlns:a16="http://schemas.microsoft.com/office/drawing/2014/main" id="{D6061F9E-22BB-49C1-8F0A-8F6EBB523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412875"/>
            <a:ext cx="7617147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Мониторинг, захват и анализ протоколов передачи данных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Полученные данные отображаются на экране и могут быть сохранены в файл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Встроенная декодировка кадров промышленных протоколов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E839F72-89C2-4B8B-B7DF-B5BD831EEA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648" y="2720630"/>
            <a:ext cx="7233843" cy="3048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0655071"/>
      </p:ext>
    </p:extLst>
  </p:cSld>
  <p:clrMapOvr>
    <a:masterClrMapping/>
  </p:clrMapOvr>
  <p:transition>
    <p:push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21B0945E-85D4-4E3D-A797-1F627B25F411}"/>
              </a:ext>
            </a:extLst>
          </p:cNvPr>
          <p:cNvSpPr>
            <a:spLocks/>
          </p:cNvSpPr>
          <p:nvPr/>
        </p:nvSpPr>
        <p:spPr bwMode="auto">
          <a:xfrm>
            <a:off x="4732338" y="3284538"/>
            <a:ext cx="4776787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666633"/>
                </a:solidFill>
              </a:rPr>
              <a:t>Спасибо за внимание!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rgbClr val="666633"/>
                </a:solidFill>
              </a:rPr>
              <a:t>До следующей лекции</a:t>
            </a:r>
          </a:p>
        </p:txBody>
      </p:sp>
      <p:graphicFrame>
        <p:nvGraphicFramePr>
          <p:cNvPr id="16388" name="Object 9">
            <a:extLst>
              <a:ext uri="{FF2B5EF4-FFF2-40B4-BE49-F238E27FC236}">
                <a16:creationId xmlns:a16="http://schemas.microsoft.com/office/drawing/2014/main" id="{296CD5A9-31F8-40E2-AA48-A258C71E1D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5925" y="1573213"/>
          <a:ext cx="1944688" cy="183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3076575" imgH="3076575" progId="CorelDRAW.Graphic.9">
                  <p:embed/>
                </p:oleObj>
              </mc:Choice>
              <mc:Fallback>
                <p:oleObj name="CorelDRAW" r:id="rId2" imgW="3076575" imgH="3076575" progId="CorelDRAW.Graphic.9">
                  <p:embed/>
                  <p:pic>
                    <p:nvPicPr>
                      <p:cNvPr id="16388" name="Object 9">
                        <a:extLst>
                          <a:ext uri="{FF2B5EF4-FFF2-40B4-BE49-F238E27FC236}">
                            <a16:creationId xmlns:a16="http://schemas.microsoft.com/office/drawing/2014/main" id="{296CD5A9-31F8-40E2-AA48-A258C71E1D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25" y="1573213"/>
                        <a:ext cx="1944688" cy="183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662809"/>
      </p:ext>
    </p:extLst>
  </p:cSld>
  <p:clrMapOvr>
    <a:masterClrMapping/>
  </p:clrMapOvr>
  <p:transition>
    <p:push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>
            <a:extLst>
              <a:ext uri="{FF2B5EF4-FFF2-40B4-BE49-F238E27FC236}">
                <a16:creationId xmlns:a16="http://schemas.microsoft.com/office/drawing/2014/main" id="{98F41128-450F-4F2F-A7F4-7A898360C79D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3595688" y="260350"/>
            <a:ext cx="5929312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ru-RU" altLang="ru-RU">
                <a:solidFill>
                  <a:srgbClr val="666633"/>
                </a:solidFill>
                <a:latin typeface="Calibri" panose="020F0502020204030204" pitchFamily="34" charset="0"/>
              </a:rPr>
              <a:t>Программное обеспечение</a:t>
            </a:r>
          </a:p>
        </p:txBody>
      </p:sp>
      <p:sp>
        <p:nvSpPr>
          <p:cNvPr id="66563" name="Номер слайда 3">
            <a:extLst>
              <a:ext uri="{FF2B5EF4-FFF2-40B4-BE49-F238E27FC236}">
                <a16:creationId xmlns:a16="http://schemas.microsoft.com/office/drawing/2014/main" id="{62E751F5-D441-4F53-AF6C-F6C057F6F198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3214688"/>
            <a:ext cx="5238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0A295CD-E2D8-469C-AEC0-9AA8E519A6B7}" type="slidenum">
              <a:rPr lang="ru-RU" altLang="ru-RU" sz="1200" b="1">
                <a:solidFill>
                  <a:srgbClr val="666633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36</a:t>
            </a:fld>
            <a:endParaRPr lang="ru-RU" altLang="ru-RU" sz="1200" b="1">
              <a:solidFill>
                <a:srgbClr val="666633"/>
              </a:solidFill>
              <a:latin typeface="Arial" panose="020B0604020202020204" pitchFamily="34" charset="0"/>
            </a:endParaRPr>
          </a:p>
        </p:txBody>
      </p:sp>
      <p:sp>
        <p:nvSpPr>
          <p:cNvPr id="66564" name="Rectangle 4">
            <a:extLst>
              <a:ext uri="{FF2B5EF4-FFF2-40B4-BE49-F238E27FC236}">
                <a16:creationId xmlns:a16="http://schemas.microsoft.com/office/drawing/2014/main" id="{D355468A-0885-427D-97F0-6E2FCA238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6763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66565" name="Picture 6">
            <a:extLst>
              <a:ext uri="{FF2B5EF4-FFF2-40B4-BE49-F238E27FC236}">
                <a16:creationId xmlns:a16="http://schemas.microsoft.com/office/drawing/2014/main" id="{46DD0AB6-0A8C-415A-ABD9-C32FED4F9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927100"/>
            <a:ext cx="7704138" cy="52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3" name="Text Box 7">
            <a:extLst>
              <a:ext uri="{FF2B5EF4-FFF2-40B4-BE49-F238E27FC236}">
                <a16:creationId xmlns:a16="http://schemas.microsoft.com/office/drawing/2014/main" id="{F1426A98-5B63-42C7-8B7E-EC91262F4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6738" y="2420938"/>
            <a:ext cx="3538537" cy="10064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ru-RU" sz="60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SYNDIS RV</a:t>
            </a:r>
            <a:endParaRPr lang="ru-RU" altLang="ru-RU" sz="6000" b="1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:a16="http://schemas.microsoft.com/office/drawing/2014/main" id="{9D6D0718-9D8E-4514-9150-8C83D4D57482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3595688" y="260350"/>
            <a:ext cx="5929312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ru-RU" altLang="ru-RU">
                <a:solidFill>
                  <a:srgbClr val="666633"/>
                </a:solidFill>
                <a:latin typeface="Calibri" panose="020F0502020204030204" pitchFamily="34" charset="0"/>
              </a:rPr>
              <a:t>Классификация</a:t>
            </a:r>
          </a:p>
        </p:txBody>
      </p:sp>
      <p:sp>
        <p:nvSpPr>
          <p:cNvPr id="19459" name="Номер слайда 3">
            <a:extLst>
              <a:ext uri="{FF2B5EF4-FFF2-40B4-BE49-F238E27FC236}">
                <a16:creationId xmlns:a16="http://schemas.microsoft.com/office/drawing/2014/main" id="{EC81FCA3-1442-4AEC-8C2B-CA6F360FC869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3136900"/>
            <a:ext cx="5238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A5B516A-C90F-491B-8BDC-23C0C60FEF8D}" type="slidenum">
              <a:rPr lang="ru-RU" altLang="ru-RU" sz="1400" b="1">
                <a:solidFill>
                  <a:srgbClr val="666633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400" b="1">
              <a:solidFill>
                <a:srgbClr val="666633"/>
              </a:solidFill>
              <a:latin typeface="Arial" panose="020B0604020202020204" pitchFamily="34" charset="0"/>
            </a:endParaRPr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8523D0CF-5A21-4785-A639-E7F09904E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6763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9461" name="AutoShape 7">
            <a:extLst>
              <a:ext uri="{FF2B5EF4-FFF2-40B4-BE49-F238E27FC236}">
                <a16:creationId xmlns:a16="http://schemas.microsoft.com/office/drawing/2014/main" id="{A6CAC1E2-B126-4777-9831-7D8D49A0E57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390106" y="3296444"/>
            <a:ext cx="360363" cy="5048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649" name="Rectangle 9">
            <a:extLst>
              <a:ext uri="{FF2B5EF4-FFF2-40B4-BE49-F238E27FC236}">
                <a16:creationId xmlns:a16="http://schemas.microsoft.com/office/drawing/2014/main" id="{395F7922-68CF-46DE-A61D-A27B50448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1563" y="822325"/>
            <a:ext cx="790575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SO-5  </a:t>
            </a:r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1296135C-39D3-45BF-B95F-D8792ADE9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3588" y="1614488"/>
            <a:ext cx="3403600" cy="12001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SO-55</a:t>
            </a:r>
          </a:p>
          <a:p>
            <a:pPr algn="ctr"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Станционный уровень</a:t>
            </a:r>
          </a:p>
          <a:p>
            <a:pPr algn="ctr" eaLnBrk="1" hangingPunct="1">
              <a:defRPr/>
            </a:pPr>
            <a:r>
              <a:rPr lang="en-US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MS-</a:t>
            </a: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шина 64 контакта</a:t>
            </a:r>
            <a:r>
              <a:rPr lang="en-US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 </a:t>
            </a:r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CB88C7-B641-45FE-9595-F64213540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8613" y="1614488"/>
            <a:ext cx="3289300" cy="12001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SO-5</a:t>
            </a: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2</a:t>
            </a:r>
            <a:endParaRPr lang="en-US" altLang="ru-RU" sz="2400" b="1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algn="ctr"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Объектный уровень</a:t>
            </a:r>
          </a:p>
          <a:p>
            <a:pPr algn="ctr" eaLnBrk="1" hangingPunct="1">
              <a:defRPr/>
            </a:pPr>
            <a:r>
              <a:rPr lang="en-US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LVDS</a:t>
            </a: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-шина 32 контакта </a:t>
            </a:r>
            <a:r>
              <a:rPr lang="en-US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 </a:t>
            </a:r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465" name="AutoShape 7">
            <a:extLst>
              <a:ext uri="{FF2B5EF4-FFF2-40B4-BE49-F238E27FC236}">
                <a16:creationId xmlns:a16="http://schemas.microsoft.com/office/drawing/2014/main" id="{7A519490-CCBD-45A1-B995-0C0EBF45B99F}"/>
              </a:ext>
            </a:extLst>
          </p:cNvPr>
          <p:cNvSpPr>
            <a:spLocks noChangeArrowheads="1"/>
          </p:cNvSpPr>
          <p:nvPr/>
        </p:nvSpPr>
        <p:spPr bwMode="auto">
          <a:xfrm rot="2950187">
            <a:off x="5630069" y="1150144"/>
            <a:ext cx="388937" cy="54927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4AE5E70B-32F0-4796-9B7E-DF1148013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3188" y="3802063"/>
            <a:ext cx="1722437" cy="8318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PJC-82x</a:t>
            </a:r>
          </a:p>
          <a:p>
            <a:pPr algn="ctr" eaLnBrk="1" hangingPunct="1">
              <a:defRPr/>
            </a:pPr>
            <a:r>
              <a:rPr lang="en-US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PJC-86x  </a:t>
            </a:r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467" name="AutoShape 7">
            <a:extLst>
              <a:ext uri="{FF2B5EF4-FFF2-40B4-BE49-F238E27FC236}">
                <a16:creationId xmlns:a16="http://schemas.microsoft.com/office/drawing/2014/main" id="{C2DEB912-FF1F-4B40-A110-D44ECA134F21}"/>
              </a:ext>
            </a:extLst>
          </p:cNvPr>
          <p:cNvSpPr>
            <a:spLocks noChangeArrowheads="1"/>
          </p:cNvSpPr>
          <p:nvPr/>
        </p:nvSpPr>
        <p:spPr bwMode="auto">
          <a:xfrm rot="8110377">
            <a:off x="4435475" y="1152525"/>
            <a:ext cx="360363" cy="5048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8" name="AutoShape 7">
            <a:extLst>
              <a:ext uri="{FF2B5EF4-FFF2-40B4-BE49-F238E27FC236}">
                <a16:creationId xmlns:a16="http://schemas.microsoft.com/office/drawing/2014/main" id="{41AB726D-2EDC-4A8E-AA65-DCD2107F8058}"/>
              </a:ext>
            </a:extLst>
          </p:cNvPr>
          <p:cNvSpPr>
            <a:spLocks noChangeArrowheads="1"/>
          </p:cNvSpPr>
          <p:nvPr/>
        </p:nvSpPr>
        <p:spPr bwMode="auto">
          <a:xfrm rot="2950187">
            <a:off x="7291388" y="3336925"/>
            <a:ext cx="387350" cy="54927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9" name="AutoShape 7">
            <a:extLst>
              <a:ext uri="{FF2B5EF4-FFF2-40B4-BE49-F238E27FC236}">
                <a16:creationId xmlns:a16="http://schemas.microsoft.com/office/drawing/2014/main" id="{93D338B0-790B-4AB5-8435-87A767D6787D}"/>
              </a:ext>
            </a:extLst>
          </p:cNvPr>
          <p:cNvSpPr>
            <a:spLocks noChangeArrowheads="1"/>
          </p:cNvSpPr>
          <p:nvPr/>
        </p:nvSpPr>
        <p:spPr bwMode="auto">
          <a:xfrm rot="8110377">
            <a:off x="6096000" y="3338513"/>
            <a:ext cx="360363" cy="5048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22C1FC64-C611-47E5-97DF-E56D3FDAC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3213" y="3802063"/>
            <a:ext cx="1722437" cy="8318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PJC-81x</a:t>
            </a:r>
          </a:p>
          <a:p>
            <a:pPr algn="ctr" eaLnBrk="1" hangingPunct="1">
              <a:defRPr/>
            </a:pPr>
            <a:r>
              <a:rPr lang="en-US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PJC-901  </a:t>
            </a:r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D8BA1E24-FA40-4E91-8765-1280FA563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0075" y="3968750"/>
            <a:ext cx="1722438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MPA-351-x</a:t>
            </a:r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472" name="AutoShape 7">
            <a:extLst>
              <a:ext uri="{FF2B5EF4-FFF2-40B4-BE49-F238E27FC236}">
                <a16:creationId xmlns:a16="http://schemas.microsoft.com/office/drawing/2014/main" id="{9E4F4C1E-DA4C-4B3F-9F4C-F879FBA0B96F}"/>
              </a:ext>
            </a:extLst>
          </p:cNvPr>
          <p:cNvSpPr>
            <a:spLocks noChangeArrowheads="1"/>
          </p:cNvSpPr>
          <p:nvPr/>
        </p:nvSpPr>
        <p:spPr bwMode="auto">
          <a:xfrm rot="2950187">
            <a:off x="8117682" y="4488656"/>
            <a:ext cx="388938" cy="54927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73" name="AutoShape 7">
            <a:extLst>
              <a:ext uri="{FF2B5EF4-FFF2-40B4-BE49-F238E27FC236}">
                <a16:creationId xmlns:a16="http://schemas.microsoft.com/office/drawing/2014/main" id="{C5FEF7DB-3875-4F9F-862A-7BA8C708F6FB}"/>
              </a:ext>
            </a:extLst>
          </p:cNvPr>
          <p:cNvSpPr>
            <a:spLocks noChangeArrowheads="1"/>
          </p:cNvSpPr>
          <p:nvPr/>
        </p:nvSpPr>
        <p:spPr bwMode="auto">
          <a:xfrm rot="8110377">
            <a:off x="6921500" y="4489450"/>
            <a:ext cx="360363" cy="5048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5A022D1C-00B8-4A6E-84ED-460D31101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4976813"/>
            <a:ext cx="1722437" cy="46196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MPA-351-2</a:t>
            </a:r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769B2651-C56C-488A-8D67-71652CBA3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0025" y="4970463"/>
            <a:ext cx="1860550" cy="12001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MPA-351-4</a:t>
            </a:r>
          </a:p>
          <a:p>
            <a:pPr algn="ctr"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только измерения!</a:t>
            </a:r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55BE3816-6B49-42A5-9CBC-BE305FEF9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9900" y="2820988"/>
            <a:ext cx="4856163" cy="46196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Модули центрального процессора</a:t>
            </a:r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233D0BA8-1126-4369-9958-B73129D57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3488" y="4975225"/>
            <a:ext cx="3959225" cy="12001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Операционная система</a:t>
            </a:r>
            <a:endParaRPr lang="en-US" altLang="ru-RU" sz="2400" b="1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algn="ctr" eaLnBrk="1" hangingPunct="1">
              <a:defRPr/>
            </a:pPr>
            <a:r>
              <a:rPr lang="en-US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PJC -&gt; Linux</a:t>
            </a:r>
          </a:p>
          <a:p>
            <a:pPr algn="ctr" eaLnBrk="1" hangingPunct="1">
              <a:defRPr/>
            </a:pPr>
            <a:r>
              <a:rPr lang="en-US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MPA -&gt; QNX</a:t>
            </a:r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478" name="AutoShape 7">
            <a:extLst>
              <a:ext uri="{FF2B5EF4-FFF2-40B4-BE49-F238E27FC236}">
                <a16:creationId xmlns:a16="http://schemas.microsoft.com/office/drawing/2014/main" id="{9C1C8A10-4858-4878-A328-C8114D5D9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0" y="4933950"/>
            <a:ext cx="360363" cy="5048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01FC8E29-0CFF-47E0-A3A9-B26AF692F761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352550" y="260350"/>
            <a:ext cx="8172450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ru-RU" altLang="ru-RU">
                <a:solidFill>
                  <a:srgbClr val="666633"/>
                </a:solidFill>
                <a:latin typeface="Calibri" panose="020F0502020204030204" pitchFamily="34" charset="0"/>
              </a:rPr>
              <a:t>Модуль коммутационный </a:t>
            </a:r>
            <a:r>
              <a:rPr lang="en-US" altLang="ru-RU">
                <a:solidFill>
                  <a:srgbClr val="666633"/>
                </a:solidFill>
                <a:latin typeface="Calibri" panose="020F0502020204030204" pitchFamily="34" charset="0"/>
              </a:rPr>
              <a:t>PJC-8xx</a:t>
            </a:r>
            <a:endParaRPr lang="ru-RU" altLang="ru-RU">
              <a:solidFill>
                <a:srgbClr val="666633"/>
              </a:solidFill>
              <a:latin typeface="Calibri" panose="020F0502020204030204" pitchFamily="34" charset="0"/>
            </a:endParaRPr>
          </a:p>
        </p:txBody>
      </p:sp>
      <p:sp>
        <p:nvSpPr>
          <p:cNvPr id="20483" name="Rectangle 4">
            <a:extLst>
              <a:ext uri="{FF2B5EF4-FFF2-40B4-BE49-F238E27FC236}">
                <a16:creationId xmlns:a16="http://schemas.microsoft.com/office/drawing/2014/main" id="{2EB2E83F-D132-44EB-A4B8-0D1A431F6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6763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0484" name="Номер слайда 3">
            <a:extLst>
              <a:ext uri="{FF2B5EF4-FFF2-40B4-BE49-F238E27FC236}">
                <a16:creationId xmlns:a16="http://schemas.microsoft.com/office/drawing/2014/main" id="{EC7502E9-F6DB-4355-97B5-9E1CD0411896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3141663"/>
            <a:ext cx="5238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191C57E-2860-4674-889D-86AD3B0F557D}" type="slidenum">
              <a:rPr lang="ru-RU" altLang="ru-RU" sz="1400" b="1">
                <a:solidFill>
                  <a:srgbClr val="666633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400" b="1">
              <a:solidFill>
                <a:srgbClr val="666633"/>
              </a:solidFill>
              <a:latin typeface="Arial" panose="020B0604020202020204" pitchFamily="34" charset="0"/>
            </a:endParaRPr>
          </a:p>
        </p:txBody>
      </p:sp>
      <p:sp>
        <p:nvSpPr>
          <p:cNvPr id="20485" name="AutoShape 6">
            <a:extLst>
              <a:ext uri="{FF2B5EF4-FFF2-40B4-BE49-F238E27FC236}">
                <a16:creationId xmlns:a16="http://schemas.microsoft.com/office/drawing/2014/main" id="{9038750C-573A-4FB9-A6D7-E6176D9D6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638" y="3957638"/>
            <a:ext cx="360362" cy="5048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86" name="AutoShape 7">
            <a:extLst>
              <a:ext uri="{FF2B5EF4-FFF2-40B4-BE49-F238E27FC236}">
                <a16:creationId xmlns:a16="http://schemas.microsoft.com/office/drawing/2014/main" id="{D39F81DB-E23F-4863-843A-5DE8CA97B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1575" y="908050"/>
            <a:ext cx="360363" cy="5048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77B41C5D-BB27-42E6-BDEB-3E1468B3C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908050"/>
            <a:ext cx="2855913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Назначение модуля</a:t>
            </a:r>
          </a:p>
        </p:txBody>
      </p:sp>
      <p:sp>
        <p:nvSpPr>
          <p:cNvPr id="19" name="Text Box 15">
            <a:extLst>
              <a:ext uri="{FF2B5EF4-FFF2-40B4-BE49-F238E27FC236}">
                <a16:creationId xmlns:a16="http://schemas.microsoft.com/office/drawing/2014/main" id="{29C60DD4-0DCF-4932-AD8F-B818E90F1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38" y="2538413"/>
            <a:ext cx="3440112" cy="46196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Функциональные блоки</a:t>
            </a:r>
          </a:p>
        </p:txBody>
      </p:sp>
      <p:sp>
        <p:nvSpPr>
          <p:cNvPr id="20" name="Text Box 16">
            <a:extLst>
              <a:ext uri="{FF2B5EF4-FFF2-40B4-BE49-F238E27FC236}">
                <a16:creationId xmlns:a16="http://schemas.microsoft.com/office/drawing/2014/main" id="{8C907D69-69D6-4CE8-A91B-D14D336E3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57638"/>
            <a:ext cx="2995613" cy="46196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Программные блоки</a:t>
            </a:r>
          </a:p>
        </p:txBody>
      </p:sp>
      <p:sp>
        <p:nvSpPr>
          <p:cNvPr id="21" name="Text Box 17">
            <a:extLst>
              <a:ext uri="{FF2B5EF4-FFF2-40B4-BE49-F238E27FC236}">
                <a16:creationId xmlns:a16="http://schemas.microsoft.com/office/drawing/2014/main" id="{C21B7940-CC08-43B2-9C75-742D2C5AC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412875"/>
            <a:ext cx="3708400" cy="12001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Приём, обработка и передача информации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Связь с другими модулями по шине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MS (LVDS)</a:t>
            </a:r>
            <a:endParaRPr lang="ru-RU" altLang="ru-RU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0273622A-C80E-417B-A1AD-436A5F071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035300"/>
            <a:ext cx="3708400" cy="9223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ru-RU" altLang="ru-RU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Процессор, ОЗУ, ПЗУ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Сетевые интерфейсы, датчики, часы</a:t>
            </a:r>
          </a:p>
        </p:txBody>
      </p:sp>
      <p:sp>
        <p:nvSpPr>
          <p:cNvPr id="23" name="Text Box 19">
            <a:extLst>
              <a:ext uri="{FF2B5EF4-FFF2-40B4-BE49-F238E27FC236}">
                <a16:creationId xmlns:a16="http://schemas.microsoft.com/office/drawing/2014/main" id="{E374B916-46C1-411F-8BCA-B136E187E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5913" y="4460875"/>
            <a:ext cx="3798887" cy="12001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Операционная система -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Linux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                 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FTP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-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сервер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Комплект драйверов для протоколов связи</a:t>
            </a:r>
          </a:p>
        </p:txBody>
      </p:sp>
      <p:sp>
        <p:nvSpPr>
          <p:cNvPr id="20493" name="AutoShape 20">
            <a:extLst>
              <a:ext uri="{FF2B5EF4-FFF2-40B4-BE49-F238E27FC236}">
                <a16:creationId xmlns:a16="http://schemas.microsoft.com/office/drawing/2014/main" id="{EF9D26EE-201C-4A70-BCBF-7E180EB20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638" y="2490788"/>
            <a:ext cx="360362" cy="5048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0494" name="Рисунок 2">
            <a:extLst>
              <a:ext uri="{FF2B5EF4-FFF2-40B4-BE49-F238E27FC236}">
                <a16:creationId xmlns:a16="http://schemas.microsoft.com/office/drawing/2014/main" id="{F4FEEB8F-4E39-48B6-BB71-DB080A3CD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913" y="1365250"/>
            <a:ext cx="4473575" cy="424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>
            <a:extLst>
              <a:ext uri="{FF2B5EF4-FFF2-40B4-BE49-F238E27FC236}">
                <a16:creationId xmlns:a16="http://schemas.microsoft.com/office/drawing/2014/main" id="{2C419521-F12E-4DE4-AC7B-BEA55D2CD72A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352550" y="260350"/>
            <a:ext cx="8172450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ru-RU" altLang="ru-RU">
                <a:solidFill>
                  <a:srgbClr val="666633"/>
                </a:solidFill>
                <a:latin typeface="Calibri" panose="020F0502020204030204" pitchFamily="34" charset="0"/>
              </a:rPr>
              <a:t>Модуль передачи данных </a:t>
            </a:r>
            <a:r>
              <a:rPr lang="en-US" altLang="ru-RU">
                <a:solidFill>
                  <a:srgbClr val="666633"/>
                </a:solidFill>
                <a:latin typeface="Calibri" panose="020F0502020204030204" pitchFamily="34" charset="0"/>
              </a:rPr>
              <a:t>PTS-xxx</a:t>
            </a:r>
            <a:endParaRPr lang="ru-RU" altLang="ru-RU">
              <a:solidFill>
                <a:srgbClr val="666633"/>
              </a:solidFill>
              <a:latin typeface="Calibri" panose="020F0502020204030204" pitchFamily="34" charset="0"/>
            </a:endParaRPr>
          </a:p>
        </p:txBody>
      </p:sp>
      <p:sp>
        <p:nvSpPr>
          <p:cNvPr id="21507" name="Rectangle 4">
            <a:extLst>
              <a:ext uri="{FF2B5EF4-FFF2-40B4-BE49-F238E27FC236}">
                <a16:creationId xmlns:a16="http://schemas.microsoft.com/office/drawing/2014/main" id="{124096E4-1BA8-43CE-AF05-079286958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6763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1508" name="Номер слайда 3">
            <a:extLst>
              <a:ext uri="{FF2B5EF4-FFF2-40B4-BE49-F238E27FC236}">
                <a16:creationId xmlns:a16="http://schemas.microsoft.com/office/drawing/2014/main" id="{7AE0D352-59F1-4180-B3CF-31ABE0CF30D4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3141663"/>
            <a:ext cx="5238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70D47DD-DA65-4141-8C5E-E1E58E32C78E}" type="slidenum">
              <a:rPr lang="ru-RU" altLang="ru-RU" sz="1400" b="1">
                <a:solidFill>
                  <a:srgbClr val="666633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400" b="1">
              <a:solidFill>
                <a:srgbClr val="666633"/>
              </a:solidFill>
              <a:latin typeface="Arial" panose="020B0604020202020204" pitchFamily="34" charset="0"/>
            </a:endParaRPr>
          </a:p>
        </p:txBody>
      </p:sp>
      <p:sp>
        <p:nvSpPr>
          <p:cNvPr id="21509" name="AutoShape 6">
            <a:extLst>
              <a:ext uri="{FF2B5EF4-FFF2-40B4-BE49-F238E27FC236}">
                <a16:creationId xmlns:a16="http://schemas.microsoft.com/office/drawing/2014/main" id="{31859316-A62E-4654-A6F6-11A032CE4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638" y="3506788"/>
            <a:ext cx="360362" cy="5048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10" name="AutoShape 7">
            <a:extLst>
              <a:ext uri="{FF2B5EF4-FFF2-40B4-BE49-F238E27FC236}">
                <a16:creationId xmlns:a16="http://schemas.microsoft.com/office/drawing/2014/main" id="{07CAC7C1-E80F-4582-AAF0-D2F99F031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1575" y="908050"/>
            <a:ext cx="360363" cy="5048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D72D22C7-6D92-4CE9-898F-A4E545B87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908050"/>
            <a:ext cx="2855913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Назначение модуля</a:t>
            </a:r>
          </a:p>
        </p:txBody>
      </p:sp>
      <p:sp>
        <p:nvSpPr>
          <p:cNvPr id="20" name="Text Box 16">
            <a:extLst>
              <a:ext uri="{FF2B5EF4-FFF2-40B4-BE49-F238E27FC236}">
                <a16:creationId xmlns:a16="http://schemas.microsoft.com/office/drawing/2014/main" id="{CA1E2620-52EE-44F5-AC30-B3844B512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506788"/>
            <a:ext cx="3440113" cy="46196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Функциональные блоки</a:t>
            </a:r>
          </a:p>
        </p:txBody>
      </p:sp>
      <p:sp>
        <p:nvSpPr>
          <p:cNvPr id="21" name="Text Box 17">
            <a:extLst>
              <a:ext uri="{FF2B5EF4-FFF2-40B4-BE49-F238E27FC236}">
                <a16:creationId xmlns:a16="http://schemas.microsoft.com/office/drawing/2014/main" id="{F725C313-6999-428E-A7DE-47550A5EA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412875"/>
            <a:ext cx="3938588" cy="20320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Расширение интерфейсов контроллера типа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SO-55</a:t>
            </a:r>
            <a:endParaRPr lang="ru-RU" altLang="ru-RU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PTS-5xx – 4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или 8 волоконно-оптических канала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PTS-6xx – 4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или 8 интерфейса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RS-232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PTS-7xx – 4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или 8 интерфейса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RS-485 (RS-422)</a:t>
            </a:r>
            <a:endParaRPr lang="ru-RU" altLang="ru-RU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3" name="Text Box 19">
            <a:extLst>
              <a:ext uri="{FF2B5EF4-FFF2-40B4-BE49-F238E27FC236}">
                <a16:creationId xmlns:a16="http://schemas.microsoft.com/office/drawing/2014/main" id="{8E92C4E2-B777-4239-8E1E-AB6DC992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5913" y="4010025"/>
            <a:ext cx="3937000" cy="17541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Шина соединения -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MS</a:t>
            </a:r>
            <a:endParaRPr lang="ru-RU" altLang="ru-RU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В одном контроллере может быть до 8 модулей данного типа (настраивается с помощью переключателя на плате)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Светодиодная сигнализация</a:t>
            </a:r>
          </a:p>
        </p:txBody>
      </p:sp>
      <p:pic>
        <p:nvPicPr>
          <p:cNvPr id="21515" name="Рисунок 2">
            <a:extLst>
              <a:ext uri="{FF2B5EF4-FFF2-40B4-BE49-F238E27FC236}">
                <a16:creationId xmlns:a16="http://schemas.microsoft.com/office/drawing/2014/main" id="{C480146C-626C-471B-AD97-88EBA0CA9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1050925"/>
            <a:ext cx="1728788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Рисунок 4">
            <a:extLst>
              <a:ext uri="{FF2B5EF4-FFF2-40B4-BE49-F238E27FC236}">
                <a16:creationId xmlns:a16="http://schemas.microsoft.com/office/drawing/2014/main" id="{92EAD670-4173-45F4-854B-079054677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975" y="1138238"/>
            <a:ext cx="1377950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EC18520F-82EB-43FC-913F-140DEE6A2639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352550" y="260350"/>
            <a:ext cx="8172450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ru-RU" altLang="ru-RU">
                <a:solidFill>
                  <a:srgbClr val="666633"/>
                </a:solidFill>
                <a:latin typeface="Calibri" panose="020F0502020204030204" pitchFamily="34" charset="0"/>
              </a:rPr>
              <a:t>Контроллер точного времени </a:t>
            </a:r>
            <a:r>
              <a:rPr lang="en-US" altLang="ru-RU">
                <a:solidFill>
                  <a:srgbClr val="666633"/>
                </a:solidFill>
                <a:latin typeface="Calibri" panose="020F0502020204030204" pitchFamily="34" charset="0"/>
              </a:rPr>
              <a:t>SO-5530GT</a:t>
            </a:r>
            <a:endParaRPr lang="ru-RU" altLang="ru-RU">
              <a:solidFill>
                <a:srgbClr val="666633"/>
              </a:solidFill>
              <a:latin typeface="Calibri" panose="020F0502020204030204" pitchFamily="34" charset="0"/>
            </a:endParaRPr>
          </a:p>
        </p:txBody>
      </p:sp>
      <p:sp>
        <p:nvSpPr>
          <p:cNvPr id="22531" name="Rectangle 4">
            <a:extLst>
              <a:ext uri="{FF2B5EF4-FFF2-40B4-BE49-F238E27FC236}">
                <a16:creationId xmlns:a16="http://schemas.microsoft.com/office/drawing/2014/main" id="{D7BE6228-8AD7-41CD-9759-FF08E0382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6763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2532" name="Номер слайда 3">
            <a:extLst>
              <a:ext uri="{FF2B5EF4-FFF2-40B4-BE49-F238E27FC236}">
                <a16:creationId xmlns:a16="http://schemas.microsoft.com/office/drawing/2014/main" id="{BFE8B8BE-DE05-4D78-B6A4-7B506E71BB4C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3141663"/>
            <a:ext cx="5238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13179C6-D695-43D5-B398-21C37C1D809C}" type="slidenum">
              <a:rPr lang="ru-RU" altLang="ru-RU" sz="1400" b="1">
                <a:solidFill>
                  <a:srgbClr val="666633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400" b="1">
              <a:solidFill>
                <a:srgbClr val="666633"/>
              </a:solidFill>
              <a:latin typeface="Arial" panose="020B0604020202020204" pitchFamily="34" charset="0"/>
            </a:endParaRPr>
          </a:p>
        </p:txBody>
      </p:sp>
      <p:sp>
        <p:nvSpPr>
          <p:cNvPr id="22533" name="AutoShape 6">
            <a:extLst>
              <a:ext uri="{FF2B5EF4-FFF2-40B4-BE49-F238E27FC236}">
                <a16:creationId xmlns:a16="http://schemas.microsoft.com/office/drawing/2014/main" id="{E54A377A-1A6F-40E8-89E6-434CB0264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638" y="2655888"/>
            <a:ext cx="360362" cy="5048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34" name="AutoShape 7">
            <a:extLst>
              <a:ext uri="{FF2B5EF4-FFF2-40B4-BE49-F238E27FC236}">
                <a16:creationId xmlns:a16="http://schemas.microsoft.com/office/drawing/2014/main" id="{2A49583A-F70E-4BE8-BF72-127CC4B1C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1575" y="908050"/>
            <a:ext cx="360363" cy="5048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EB7320E1-660D-4BA7-8C0B-B42C4AFDF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908050"/>
            <a:ext cx="2855913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Назначение модуля</a:t>
            </a:r>
          </a:p>
        </p:txBody>
      </p:sp>
      <p:sp>
        <p:nvSpPr>
          <p:cNvPr id="20" name="Text Box 16">
            <a:extLst>
              <a:ext uri="{FF2B5EF4-FFF2-40B4-BE49-F238E27FC236}">
                <a16:creationId xmlns:a16="http://schemas.microsoft.com/office/drawing/2014/main" id="{AA2746BF-4DA1-4EEB-9872-F474DF974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655888"/>
            <a:ext cx="3440113" cy="46196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Функциональные блоки</a:t>
            </a:r>
          </a:p>
        </p:txBody>
      </p:sp>
      <p:sp>
        <p:nvSpPr>
          <p:cNvPr id="21" name="Text Box 17">
            <a:extLst>
              <a:ext uri="{FF2B5EF4-FFF2-40B4-BE49-F238E27FC236}">
                <a16:creationId xmlns:a16="http://schemas.microsoft.com/office/drawing/2014/main" id="{42A16552-BB02-43C8-9A7B-26A1AFC01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412875"/>
            <a:ext cx="3938588" cy="12001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Приём сигнала со спутниковой системы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GPS,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генерирование синхронизации точного времени для систем АСУТП (ССПИ)</a:t>
            </a:r>
          </a:p>
        </p:txBody>
      </p:sp>
      <p:sp>
        <p:nvSpPr>
          <p:cNvPr id="23" name="Text Box 19">
            <a:extLst>
              <a:ext uri="{FF2B5EF4-FFF2-40B4-BE49-F238E27FC236}">
                <a16:creationId xmlns:a16="http://schemas.microsoft.com/office/drawing/2014/main" id="{73559A2B-84CD-40F6-A54A-0CDA68690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5913" y="3159125"/>
            <a:ext cx="3937000" cy="20320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Микропроцессор, блок питания, интерфейсы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Подключается к модулю центрального процессора через интерфейс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RS-232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Собственная система часов, запитанная от батареи</a:t>
            </a:r>
          </a:p>
        </p:txBody>
      </p:sp>
      <p:pic>
        <p:nvPicPr>
          <p:cNvPr id="22539" name="Рисунок 2">
            <a:extLst>
              <a:ext uri="{FF2B5EF4-FFF2-40B4-BE49-F238E27FC236}">
                <a16:creationId xmlns:a16="http://schemas.microsoft.com/office/drawing/2014/main" id="{91FFCBC6-E5EA-444F-8628-A13D6E835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663" y="885825"/>
            <a:ext cx="4205287" cy="314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032537F7-B4D1-4BCE-94D5-6CB453AD7218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352550" y="260350"/>
            <a:ext cx="8172450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ru-RU" altLang="ru-RU">
                <a:solidFill>
                  <a:srgbClr val="666633"/>
                </a:solidFill>
                <a:latin typeface="Calibri" panose="020F0502020204030204" pitchFamily="34" charset="0"/>
              </a:rPr>
              <a:t>Модуль питания </a:t>
            </a:r>
            <a:r>
              <a:rPr lang="en-US" altLang="ru-RU">
                <a:solidFill>
                  <a:srgbClr val="666633"/>
                </a:solidFill>
                <a:latin typeface="Calibri" panose="020F0502020204030204" pitchFamily="34" charset="0"/>
              </a:rPr>
              <a:t>MZA-205</a:t>
            </a:r>
            <a:endParaRPr lang="ru-RU" altLang="ru-RU">
              <a:solidFill>
                <a:srgbClr val="666633"/>
              </a:solidFill>
              <a:latin typeface="Calibri" panose="020F0502020204030204" pitchFamily="34" charset="0"/>
            </a:endParaRPr>
          </a:p>
        </p:txBody>
      </p:sp>
      <p:sp>
        <p:nvSpPr>
          <p:cNvPr id="23555" name="Rectangle 4">
            <a:extLst>
              <a:ext uri="{FF2B5EF4-FFF2-40B4-BE49-F238E27FC236}">
                <a16:creationId xmlns:a16="http://schemas.microsoft.com/office/drawing/2014/main" id="{10476004-CA43-49FB-92F5-3F940E23C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6763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3556" name="Номер слайда 3">
            <a:extLst>
              <a:ext uri="{FF2B5EF4-FFF2-40B4-BE49-F238E27FC236}">
                <a16:creationId xmlns:a16="http://schemas.microsoft.com/office/drawing/2014/main" id="{D3567F69-05A6-410B-B201-9B472C11C031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3141663"/>
            <a:ext cx="5238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EA4BDBC-E2C5-435C-AFE4-85C564E8D1F6}" type="slidenum">
              <a:rPr lang="ru-RU" altLang="ru-RU" sz="1400" b="1">
                <a:solidFill>
                  <a:srgbClr val="666633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400" b="1">
              <a:solidFill>
                <a:srgbClr val="666633"/>
              </a:solidFill>
              <a:latin typeface="Arial" panose="020B0604020202020204" pitchFamily="34" charset="0"/>
            </a:endParaRPr>
          </a:p>
        </p:txBody>
      </p:sp>
      <p:sp>
        <p:nvSpPr>
          <p:cNvPr id="23557" name="AutoShape 6">
            <a:extLst>
              <a:ext uri="{FF2B5EF4-FFF2-40B4-BE49-F238E27FC236}">
                <a16:creationId xmlns:a16="http://schemas.microsoft.com/office/drawing/2014/main" id="{8ABCFEC1-CF0B-4946-840C-DBB2BD7B3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638" y="2243138"/>
            <a:ext cx="360362" cy="5048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58" name="AutoShape 7">
            <a:extLst>
              <a:ext uri="{FF2B5EF4-FFF2-40B4-BE49-F238E27FC236}">
                <a16:creationId xmlns:a16="http://schemas.microsoft.com/office/drawing/2014/main" id="{80E7676C-12B8-4467-B671-4E986D39C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1575" y="908050"/>
            <a:ext cx="360363" cy="5048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4BD56712-E5C8-45D1-BD3A-1058749A9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908050"/>
            <a:ext cx="2855913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Назначение модуля</a:t>
            </a:r>
          </a:p>
        </p:txBody>
      </p:sp>
      <p:sp>
        <p:nvSpPr>
          <p:cNvPr id="20" name="Text Box 16">
            <a:extLst>
              <a:ext uri="{FF2B5EF4-FFF2-40B4-BE49-F238E27FC236}">
                <a16:creationId xmlns:a16="http://schemas.microsoft.com/office/drawing/2014/main" id="{59B89723-8D2A-421E-A207-609C1D4D7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243138"/>
            <a:ext cx="3440113" cy="46196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Функциональные блоки</a:t>
            </a:r>
          </a:p>
        </p:txBody>
      </p:sp>
      <p:sp>
        <p:nvSpPr>
          <p:cNvPr id="21" name="Text Box 17">
            <a:extLst>
              <a:ext uri="{FF2B5EF4-FFF2-40B4-BE49-F238E27FC236}">
                <a16:creationId xmlns:a16="http://schemas.microsoft.com/office/drawing/2014/main" id="{6CB5AD3B-B410-4F21-A71B-161C52D21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412875"/>
            <a:ext cx="5024438" cy="646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Формирование постоянного напряжения для питания модулей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SO-52 (SO-55)</a:t>
            </a:r>
            <a:endParaRPr lang="ru-RU" altLang="ru-RU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3" name="Text Box 19">
            <a:extLst>
              <a:ext uri="{FF2B5EF4-FFF2-40B4-BE49-F238E27FC236}">
                <a16:creationId xmlns:a16="http://schemas.microsoft.com/office/drawing/2014/main" id="{581B8A4F-C09F-491D-9F30-71AC8077F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5913" y="2746375"/>
            <a:ext cx="5022850" cy="25860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Шина соединения –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LVDS</a:t>
            </a:r>
            <a:endParaRPr lang="ru-RU" altLang="ru-RU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Импульсный тип питания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endParaRPr lang="ru-RU" altLang="ru-RU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Преобразователь интерфейса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RS485/LVDS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Два входных источника питания, с автоматическим переключением между ними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Светодиодная сигнализация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Выходные реле сигналов тревоги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Контрольно-измерительная система</a:t>
            </a:r>
          </a:p>
          <a:p>
            <a:pPr eaLnBrk="1" hangingPunct="1">
              <a:buFontTx/>
              <a:buChar char="•"/>
              <a:defRPr/>
            </a:pPr>
            <a:endParaRPr lang="ru-RU" altLang="ru-RU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23563" name="Рисунок 2">
            <a:extLst>
              <a:ext uri="{FF2B5EF4-FFF2-40B4-BE49-F238E27FC236}">
                <a16:creationId xmlns:a16="http://schemas.microsoft.com/office/drawing/2014/main" id="{826E2577-D8DF-4B87-AA91-CA456D60A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025" y="1138238"/>
            <a:ext cx="2270125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:a16="http://schemas.microsoft.com/office/drawing/2014/main" id="{7A8DEF96-3864-481F-B8A0-0AFE0EC3DF81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992188" y="260350"/>
            <a:ext cx="8532812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ru-RU" altLang="ru-RU">
                <a:solidFill>
                  <a:srgbClr val="666633"/>
                </a:solidFill>
                <a:latin typeface="Calibri" panose="020F0502020204030204" pitchFamily="34" charset="0"/>
              </a:rPr>
              <a:t>Модуль измерительно-коммутационный </a:t>
            </a:r>
            <a:r>
              <a:rPr lang="en-US" altLang="ru-RU">
                <a:solidFill>
                  <a:srgbClr val="666633"/>
                </a:solidFill>
                <a:latin typeface="Calibri" panose="020F0502020204030204" pitchFamily="34" charset="0"/>
              </a:rPr>
              <a:t>MPA-351-x</a:t>
            </a:r>
            <a:endParaRPr lang="ru-RU" altLang="ru-RU">
              <a:solidFill>
                <a:srgbClr val="666633"/>
              </a:solidFill>
              <a:latin typeface="Calibri" panose="020F0502020204030204" pitchFamily="34" charset="0"/>
            </a:endParaRPr>
          </a:p>
        </p:txBody>
      </p:sp>
      <p:sp>
        <p:nvSpPr>
          <p:cNvPr id="24579" name="Rectangle 4">
            <a:extLst>
              <a:ext uri="{FF2B5EF4-FFF2-40B4-BE49-F238E27FC236}">
                <a16:creationId xmlns:a16="http://schemas.microsoft.com/office/drawing/2014/main" id="{82E93757-FA67-40E9-903E-05130A187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6763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4580" name="Номер слайда 3">
            <a:extLst>
              <a:ext uri="{FF2B5EF4-FFF2-40B4-BE49-F238E27FC236}">
                <a16:creationId xmlns:a16="http://schemas.microsoft.com/office/drawing/2014/main" id="{D24EDB37-8C1C-4F35-87B0-AFF5EF3A01A0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3141663"/>
            <a:ext cx="5238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55C12CE-3841-4001-8D59-48EDAC2DFC93}" type="slidenum">
              <a:rPr lang="ru-RU" altLang="ru-RU" sz="1400" b="1">
                <a:solidFill>
                  <a:srgbClr val="666633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400" b="1">
              <a:solidFill>
                <a:srgbClr val="666633"/>
              </a:solidFill>
              <a:latin typeface="Arial" panose="020B0604020202020204" pitchFamily="34" charset="0"/>
            </a:endParaRPr>
          </a:p>
        </p:txBody>
      </p:sp>
      <p:sp>
        <p:nvSpPr>
          <p:cNvPr id="24581" name="AutoShape 6">
            <a:extLst>
              <a:ext uri="{FF2B5EF4-FFF2-40B4-BE49-F238E27FC236}">
                <a16:creationId xmlns:a16="http://schemas.microsoft.com/office/drawing/2014/main" id="{1589C991-B003-479E-8444-3F9E5762D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638" y="4164013"/>
            <a:ext cx="360362" cy="5048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82" name="AutoShape 7">
            <a:extLst>
              <a:ext uri="{FF2B5EF4-FFF2-40B4-BE49-F238E27FC236}">
                <a16:creationId xmlns:a16="http://schemas.microsoft.com/office/drawing/2014/main" id="{70AD696E-AD6B-4E7D-B48A-1436E262E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1575" y="908050"/>
            <a:ext cx="360363" cy="5048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65DF7D6D-8A2F-4AEF-90B1-50484D7F1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908050"/>
            <a:ext cx="2855913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Назначение модуля</a:t>
            </a:r>
          </a:p>
        </p:txBody>
      </p:sp>
      <p:sp>
        <p:nvSpPr>
          <p:cNvPr id="15" name="Text Box 15">
            <a:extLst>
              <a:ext uri="{FF2B5EF4-FFF2-40B4-BE49-F238E27FC236}">
                <a16:creationId xmlns:a16="http://schemas.microsoft.com/office/drawing/2014/main" id="{5DDE240C-95F8-4A01-A8F5-1B6631EC5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38" y="2538413"/>
            <a:ext cx="2609850" cy="46196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Версия </a:t>
            </a:r>
            <a:r>
              <a:rPr lang="en-US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MPA-351-4</a:t>
            </a:r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6" name="Text Box 16">
            <a:extLst>
              <a:ext uri="{FF2B5EF4-FFF2-40B4-BE49-F238E27FC236}">
                <a16:creationId xmlns:a16="http://schemas.microsoft.com/office/drawing/2014/main" id="{9A611A79-AA6F-49EF-A646-7C8E7D849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164013"/>
            <a:ext cx="2995613" cy="46196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Программные блоки</a:t>
            </a:r>
          </a:p>
        </p:txBody>
      </p:sp>
      <p:sp>
        <p:nvSpPr>
          <p:cNvPr id="17" name="Text Box 17">
            <a:extLst>
              <a:ext uri="{FF2B5EF4-FFF2-40B4-BE49-F238E27FC236}">
                <a16:creationId xmlns:a16="http://schemas.microsoft.com/office/drawing/2014/main" id="{C59CF56E-065E-4AF3-9A98-D4BD43A4C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412875"/>
            <a:ext cx="4808538" cy="12001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Приём, обработка и передача информации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Связь с другими модулями по шине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LVDS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Интерфейсы для сигнализации, измерений, управления</a:t>
            </a:r>
          </a:p>
        </p:txBody>
      </p:sp>
      <p:sp>
        <p:nvSpPr>
          <p:cNvPr id="19" name="Text Box 18">
            <a:extLst>
              <a:ext uri="{FF2B5EF4-FFF2-40B4-BE49-F238E27FC236}">
                <a16:creationId xmlns:a16="http://schemas.microsoft.com/office/drawing/2014/main" id="{54E57B68-E5D7-465F-AA03-B2ADD4E7D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035300"/>
            <a:ext cx="4808538" cy="12001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ru-RU" altLang="ru-RU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Использует только модули для измерений специальной программной версии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Обеспечивает более высокую точность измерений</a:t>
            </a:r>
          </a:p>
        </p:txBody>
      </p:sp>
      <p:sp>
        <p:nvSpPr>
          <p:cNvPr id="22" name="Text Box 19">
            <a:extLst>
              <a:ext uri="{FF2B5EF4-FFF2-40B4-BE49-F238E27FC236}">
                <a16:creationId xmlns:a16="http://schemas.microsoft.com/office/drawing/2014/main" id="{01A463E3-D491-4282-AD8B-726F43A2D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5913" y="4667250"/>
            <a:ext cx="4746625" cy="9239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Операционная система -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QNX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                 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Web-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сервер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Комплект драйверов для протоколов связи</a:t>
            </a:r>
          </a:p>
        </p:txBody>
      </p:sp>
      <p:sp>
        <p:nvSpPr>
          <p:cNvPr id="24589" name="AutoShape 20">
            <a:extLst>
              <a:ext uri="{FF2B5EF4-FFF2-40B4-BE49-F238E27FC236}">
                <a16:creationId xmlns:a16="http://schemas.microsoft.com/office/drawing/2014/main" id="{CA0CDEF5-3879-40F3-9E14-3B5E12697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638" y="2490788"/>
            <a:ext cx="360362" cy="5048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4590" name="Рисунок 2">
            <a:extLst>
              <a:ext uri="{FF2B5EF4-FFF2-40B4-BE49-F238E27FC236}">
                <a16:creationId xmlns:a16="http://schemas.microsoft.com/office/drawing/2014/main" id="{C474BF49-2DDF-43FB-940E-7230D9D18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908050"/>
            <a:ext cx="2398712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</p:sld>
</file>

<file path=ppt/theme/theme1.xml><?xml version="1.0" encoding="utf-8"?>
<a:theme xmlns:a="http://schemas.openxmlformats.org/drawingml/2006/main" name="1_Специальное оформление">
  <a:themeElements>
    <a:clrScheme name="1_Специальное оформление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1_Специальное оформление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19536</TotalTime>
  <Words>2379</Words>
  <Application>Microsoft Office PowerPoint</Application>
  <PresentationFormat>Лист A4 (210x297 мм)</PresentationFormat>
  <Paragraphs>398</Paragraphs>
  <Slides>36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1" baseType="lpstr">
      <vt:lpstr>Arial</vt:lpstr>
      <vt:lpstr>Calibri</vt:lpstr>
      <vt:lpstr>Times New Roman</vt:lpstr>
      <vt:lpstr>1_Специальное оформление</vt:lpstr>
      <vt:lpstr>CorelDRAW</vt:lpstr>
      <vt:lpstr>Презентация PowerPoint</vt:lpstr>
      <vt:lpstr>Поколения АСУТП(ССПИ) / О компании Микроника</vt:lpstr>
      <vt:lpstr>Многоуровневая структура SO-5</vt:lpstr>
      <vt:lpstr>Классификация</vt:lpstr>
      <vt:lpstr>Модуль коммутационный PJC-8xx</vt:lpstr>
      <vt:lpstr>Модуль передачи данных PTS-xxx</vt:lpstr>
      <vt:lpstr>Контроллер точного времени SO-5530GT</vt:lpstr>
      <vt:lpstr>Модуль питания MZA-205</vt:lpstr>
      <vt:lpstr>Модуль измерительно-коммутационный MPA-351-x</vt:lpstr>
      <vt:lpstr>Модуль сигнализации MWS-2xx</vt:lpstr>
      <vt:lpstr>Модуль управления MSS-2xx</vt:lpstr>
      <vt:lpstr>Модуль измерений MPL-2xx</vt:lpstr>
      <vt:lpstr>Терминал оператора KWG-3xx</vt:lpstr>
      <vt:lpstr>Контрольно-измерительное устройство SO-5403v2</vt:lpstr>
      <vt:lpstr>Источник системного времени RTS/GPS-2xx</vt:lpstr>
      <vt:lpstr>Мультиплексор STC-2xx</vt:lpstr>
      <vt:lpstr>Контроллер телемеханики USP-140</vt:lpstr>
      <vt:lpstr>Протоколы в Микронике</vt:lpstr>
      <vt:lpstr>MODBUS</vt:lpstr>
      <vt:lpstr>DNP 3</vt:lpstr>
      <vt:lpstr>IEC 60870</vt:lpstr>
      <vt:lpstr>IEC 61850</vt:lpstr>
      <vt:lpstr>SNTP</vt:lpstr>
      <vt:lpstr>SNMP</vt:lpstr>
      <vt:lpstr>HTTP</vt:lpstr>
      <vt:lpstr>FTP</vt:lpstr>
      <vt:lpstr>Telnet</vt:lpstr>
      <vt:lpstr>Локальный терминал</vt:lpstr>
      <vt:lpstr>Конфигураторы и утилиты</vt:lpstr>
      <vt:lpstr>PCONFIG</vt:lpstr>
      <vt:lpstr>SYNLOG</vt:lpstr>
      <vt:lpstr>SCHEMATICS</vt:lpstr>
      <vt:lpstr>SERVICE</vt:lpstr>
      <vt:lpstr>PROTOCOL ANALYZER</vt:lpstr>
      <vt:lpstr>Презентация PowerPoint</vt:lpstr>
      <vt:lpstr>Программное обеспечение</vt:lpstr>
    </vt:vector>
  </TitlesOfParts>
  <Company>Nit-energo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Dimitry</dc:creator>
  <cp:lastModifiedBy>DM</cp:lastModifiedBy>
  <cp:revision>661</cp:revision>
  <dcterms:created xsi:type="dcterms:W3CDTF">2006-09-25T07:53:37Z</dcterms:created>
  <dcterms:modified xsi:type="dcterms:W3CDTF">2022-10-14T09:41:37Z</dcterms:modified>
</cp:coreProperties>
</file>